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6" r:id="rId3"/>
    <p:sldId id="279" r:id="rId4"/>
    <p:sldId id="280" r:id="rId5"/>
    <p:sldId id="306" r:id="rId6"/>
    <p:sldId id="307" r:id="rId7"/>
    <p:sldId id="297" r:id="rId8"/>
    <p:sldId id="293" r:id="rId9"/>
    <p:sldId id="299" r:id="rId10"/>
    <p:sldId id="288" r:id="rId11"/>
    <p:sldId id="303" r:id="rId12"/>
    <p:sldId id="305" r:id="rId13"/>
    <p:sldId id="294" r:id="rId14"/>
    <p:sldId id="304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partment of Veterans Affairs" initials="DoV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67" autoAdjust="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R04PHINAS20.v04.med.va.gov\VHAPHISZYMKD$\Projects\100K%20Homes\Unsheltered\NCHV%20PP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R04PHINAS20.v04.med.va.gov\VHAPHISZYMKD$\Projects\100K%20Homes\Unsheltered\NCHV%20PPT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R04PHINAS20.v04.med.va.gov\VHAPHISZYMKD$\Projects\100K%20Homes\Unsheltered\NCHV%20PPT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R04PHINAS20.v04.med.va.gov\VHAPHISZYMKD$\Projects\100K%20Homes\Unsheltered\NCHV%20PP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Unsheltered!$D$4</c:f>
              <c:strCache>
                <c:ptCount val="1"/>
                <c:pt idx="0">
                  <c:v>Informal income (panhandling, drug/sex trade)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Unsheltered!$E$4</c:f>
              <c:numCache>
                <c:formatCode>General</c:formatCode>
                <c:ptCount val="1"/>
                <c:pt idx="0">
                  <c:v>2.37</c:v>
                </c:pt>
              </c:numCache>
            </c:numRef>
          </c:val>
        </c:ser>
        <c:ser>
          <c:idx val="1"/>
          <c:order val="1"/>
          <c:tx>
            <c:strRef>
              <c:f>Unsheltered!$D$5</c:f>
              <c:strCache>
                <c:ptCount val="1"/>
                <c:pt idx="0">
                  <c:v>Alcoholism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Unsheltered!$E$5</c:f>
              <c:numCache>
                <c:formatCode>.00</c:formatCode>
                <c:ptCount val="1"/>
                <c:pt idx="0">
                  <c:v>1.98</c:v>
                </c:pt>
              </c:numCache>
            </c:numRef>
          </c:val>
        </c:ser>
        <c:ser>
          <c:idx val="2"/>
          <c:order val="2"/>
          <c:tx>
            <c:strRef>
              <c:f>Unsheltered!$D$6</c:f>
              <c:strCache>
                <c:ptCount val="1"/>
                <c:pt idx="0">
                  <c:v>Non-Hispanic white race/ethnicity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Unsheltered!$E$6</c:f>
              <c:numCache>
                <c:formatCode>.00</c:formatCode>
                <c:ptCount val="1"/>
                <c:pt idx="0">
                  <c:v>1.33</c:v>
                </c:pt>
              </c:numCache>
            </c:numRef>
          </c:val>
        </c:ser>
        <c:ser>
          <c:idx val="3"/>
          <c:order val="3"/>
          <c:tx>
            <c:strRef>
              <c:f>Unsheltered!$D$7</c:f>
              <c:strCache>
                <c:ptCount val="1"/>
                <c:pt idx="0">
                  <c:v>History of incarceration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Unsheltered!$E$7</c:f>
              <c:numCache>
                <c:formatCode>.00</c:formatCode>
                <c:ptCount val="1"/>
                <c:pt idx="0">
                  <c:v>1.32</c:v>
                </c:pt>
              </c:numCache>
            </c:numRef>
          </c:val>
        </c:ser>
        <c:ser>
          <c:idx val="5"/>
          <c:order val="4"/>
          <c:tx>
            <c:strRef>
              <c:f>Unsheltered!$D$9</c:f>
              <c:strCache>
                <c:ptCount val="1"/>
                <c:pt idx="0">
                  <c:v>History of involuntary psychiatric hospitalization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Unsheltered!$E$9</c:f>
              <c:numCache>
                <c:formatCode>.00</c:formatCode>
                <c:ptCount val="1"/>
                <c:pt idx="0">
                  <c:v>1.2</c:v>
                </c:pt>
              </c:numCache>
            </c:numRef>
          </c:val>
        </c:ser>
        <c:ser>
          <c:idx val="6"/>
          <c:order val="5"/>
          <c:tx>
            <c:strRef>
              <c:f>Unsheltered!$D$10</c:f>
              <c:strCache>
                <c:ptCount val="1"/>
                <c:pt idx="0">
                  <c:v>History of drug/alcohol abuse or IV drug use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Unsheltered!$E$10</c:f>
              <c:numCache>
                <c:formatCode>.00</c:formatCode>
                <c:ptCount val="1"/>
                <c:pt idx="0">
                  <c:v>1.1399999999999999</c:v>
                </c:pt>
              </c:numCache>
            </c:numRef>
          </c:val>
        </c:ser>
        <c:ser>
          <c:idx val="7"/>
          <c:order val="6"/>
          <c:tx>
            <c:strRef>
              <c:f>Unsheltered!$D$11</c:f>
              <c:strCache>
                <c:ptCount val="1"/>
                <c:pt idx="0">
                  <c:v>History of foster care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Unsheltered!$E$11</c:f>
              <c:numCache>
                <c:formatCode>.00</c:formatCode>
                <c:ptCount val="1"/>
                <c:pt idx="0">
                  <c:v>1.1399999999999999</c:v>
                </c:pt>
              </c:numCache>
            </c:numRef>
          </c:val>
        </c:ser>
        <c:ser>
          <c:idx val="8"/>
          <c:order val="7"/>
          <c:tx>
            <c:strRef>
              <c:f>Unsheltered!$D$12</c:f>
              <c:strCache>
                <c:ptCount val="1"/>
                <c:pt idx="0">
                  <c:v>Male sex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Unsheltered!$E$12</c:f>
              <c:numCache>
                <c:formatCode>.00</c:formatCode>
                <c:ptCount val="1"/>
                <c:pt idx="0">
                  <c:v>1.1200000000000001</c:v>
                </c:pt>
              </c:numCache>
            </c:numRef>
          </c:val>
        </c:ser>
        <c:ser>
          <c:idx val="9"/>
          <c:order val="8"/>
          <c:tx>
            <c:strRef>
              <c:f>Unsheltered!$D$13</c:f>
              <c:strCache>
                <c:ptCount val="1"/>
                <c:pt idx="0">
                  <c:v>Veteran status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Unsheltered!$E$13</c:f>
              <c:numCache>
                <c:formatCode>.00</c:formatCode>
                <c:ptCount val="1"/>
                <c:pt idx="0">
                  <c:v>1.1000000000000001</c:v>
                </c:pt>
              </c:numCache>
            </c:numRef>
          </c:val>
        </c:ser>
        <c:ser>
          <c:idx val="10"/>
          <c:order val="9"/>
          <c:tx>
            <c:strRef>
              <c:f>Unsheltered!$D$14</c:f>
              <c:strCache>
                <c:ptCount val="1"/>
                <c:pt idx="0">
                  <c:v>No high school diploma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Unsheltered!$E$14</c:f>
              <c:numCache>
                <c:formatCode>.00</c:formatCode>
                <c:ptCount val="1"/>
                <c:pt idx="0">
                  <c:v>1.0900000000000001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498752"/>
        <c:axId val="69500288"/>
      </c:barChart>
      <c:catAx>
        <c:axId val="69498752"/>
        <c:scaling>
          <c:orientation val="minMax"/>
        </c:scaling>
        <c:delete val="1"/>
        <c:axPos val="l"/>
        <c:majorTickMark val="out"/>
        <c:minorTickMark val="none"/>
        <c:tickLblPos val="nextTo"/>
        <c:crossAx val="69500288"/>
        <c:crosses val="autoZero"/>
        <c:auto val="1"/>
        <c:lblAlgn val="ctr"/>
        <c:lblOffset val="100"/>
        <c:noMultiLvlLbl val="0"/>
      </c:catAx>
      <c:valAx>
        <c:axId val="69500288"/>
        <c:scaling>
          <c:orientation val="minMax"/>
          <c:max val="2.3699999999999997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69498752"/>
        <c:crosses val="autoZero"/>
        <c:crossBetween val="between"/>
      </c:valAx>
      <c:spPr>
        <a:ln>
          <a:noFill/>
        </a:ln>
      </c:spPr>
    </c:plotArea>
    <c:legend>
      <c:legendPos val="r"/>
      <c:legendEntry>
        <c:idx val="6"/>
        <c:txPr>
          <a:bodyPr/>
          <a:lstStyle/>
          <a:p>
            <a:pPr>
              <a:defRPr sz="2000">
                <a:solidFill>
                  <a:schemeClr val="bg1"/>
                </a:solidFill>
              </a:defRPr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2000">
                <a:solidFill>
                  <a:schemeClr val="bg1"/>
                </a:solidFill>
              </a:defRPr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2000">
                <a:solidFill>
                  <a:schemeClr val="bg1"/>
                </a:solidFill>
              </a:defRPr>
            </a:pPr>
            <a:endParaRPr lang="en-US"/>
          </a:p>
        </c:txPr>
      </c:legendEntry>
      <c:legendEntry>
        <c:idx val="9"/>
        <c:txPr>
          <a:bodyPr/>
          <a:lstStyle/>
          <a:p>
            <a:pPr>
              <a:defRPr sz="2000">
                <a:solidFill>
                  <a:schemeClr val="bg1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2.3809523809523808E-2"/>
          <c:y val="6.4248250218722658E-2"/>
          <c:w val="0.69559851893513314"/>
          <c:h val="0.87139895013123359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Unsheltered!$A$5</c:f>
              <c:strCache>
                <c:ptCount val="1"/>
                <c:pt idx="0">
                  <c:v>State temp &lt;45°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Unsheltered!$B$5</c:f>
              <c:numCache>
                <c:formatCode>.00</c:formatCode>
                <c:ptCount val="1"/>
                <c:pt idx="0">
                  <c:v>0.33</c:v>
                </c:pt>
              </c:numCache>
            </c:numRef>
          </c:val>
        </c:ser>
        <c:ser>
          <c:idx val="2"/>
          <c:order val="1"/>
          <c:tx>
            <c:strRef>
              <c:f>Unsheltered!$A$6</c:f>
              <c:strCache>
                <c:ptCount val="1"/>
                <c:pt idx="0">
                  <c:v>&lt;1 year homeless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Unsheltered!$B$6</c:f>
              <c:numCache>
                <c:formatCode>.00</c:formatCode>
                <c:ptCount val="1"/>
                <c:pt idx="0">
                  <c:v>0.66</c:v>
                </c:pt>
              </c:numCache>
            </c:numRef>
          </c:val>
        </c:ser>
        <c:ser>
          <c:idx val="5"/>
          <c:order val="2"/>
          <c:tx>
            <c:strRef>
              <c:f>Unsheltered!$A$9</c:f>
              <c:strCache>
                <c:ptCount val="1"/>
                <c:pt idx="0">
                  <c:v>Entitlement income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Unsheltered!$B$9</c:f>
              <c:numCache>
                <c:formatCode>.00</c:formatCode>
                <c:ptCount val="1"/>
                <c:pt idx="0">
                  <c:v>0.78</c:v>
                </c:pt>
              </c:numCache>
            </c:numRef>
          </c:val>
        </c:ser>
        <c:ser>
          <c:idx val="6"/>
          <c:order val="3"/>
          <c:tx>
            <c:strRef>
              <c:f>Unsheltered!$A$10</c:f>
              <c:strCache>
                <c:ptCount val="1"/>
                <c:pt idx="0">
                  <c:v>Substance abuse treatment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Unsheltered!$B$10</c:f>
              <c:numCache>
                <c:formatCode>.00</c:formatCode>
                <c:ptCount val="1"/>
                <c:pt idx="0">
                  <c:v>0.84</c:v>
                </c:pt>
              </c:numCache>
            </c:numRef>
          </c:val>
        </c:ser>
        <c:ser>
          <c:idx val="7"/>
          <c:order val="4"/>
          <c:tx>
            <c:strRef>
              <c:f>Unsheltered!$A$11</c:f>
              <c:strCache>
                <c:ptCount val="1"/>
                <c:pt idx="0">
                  <c:v>Postsecondary education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Unsheltered!$B$11</c:f>
              <c:numCache>
                <c:formatCode>.00</c:formatCode>
                <c:ptCount val="1"/>
                <c:pt idx="0">
                  <c:v>0.85</c:v>
                </c:pt>
              </c:numCache>
            </c:numRef>
          </c:val>
        </c:ser>
        <c:ser>
          <c:idx val="8"/>
          <c:order val="5"/>
          <c:tx>
            <c:strRef>
              <c:f>Unsheltered!$A$12</c:f>
              <c:strCache>
                <c:ptCount val="1"/>
                <c:pt idx="0">
                  <c:v>≥60 years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Unsheltered!$B$12</c:f>
              <c:numCache>
                <c:formatCode>.00</c:formatCode>
                <c:ptCount val="1"/>
                <c:pt idx="0">
                  <c:v>0.87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738304"/>
        <c:axId val="70739840"/>
      </c:barChart>
      <c:catAx>
        <c:axId val="70738304"/>
        <c:scaling>
          <c:orientation val="minMax"/>
        </c:scaling>
        <c:delete val="1"/>
        <c:axPos val="l"/>
        <c:majorTickMark val="out"/>
        <c:minorTickMark val="none"/>
        <c:tickLblPos val="nextTo"/>
        <c:crossAx val="70739840"/>
        <c:crossesAt val="1"/>
        <c:auto val="1"/>
        <c:lblAlgn val="ctr"/>
        <c:lblOffset val="100"/>
        <c:noMultiLvlLbl val="0"/>
      </c:catAx>
      <c:valAx>
        <c:axId val="70739840"/>
        <c:scaling>
          <c:orientation val="minMax"/>
          <c:max val="1"/>
          <c:min val="0.33000000000000007"/>
        </c:scaling>
        <c:delete val="1"/>
        <c:axPos val="b"/>
        <c:numFmt formatCode=".00" sourceLinked="1"/>
        <c:majorTickMark val="out"/>
        <c:minorTickMark val="none"/>
        <c:tickLblPos val="nextTo"/>
        <c:crossAx val="7073830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'Mortality risk'!$D$4</c:f>
              <c:strCache>
                <c:ptCount val="1"/>
                <c:pt idx="0">
                  <c:v>Entitlement income (pensions, benefits, public assistance)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risk'!$E$4</c:f>
              <c:numCache>
                <c:formatCode>General</c:formatCode>
                <c:ptCount val="1"/>
                <c:pt idx="0">
                  <c:v>1.63</c:v>
                </c:pt>
              </c:numCache>
            </c:numRef>
          </c:val>
        </c:ser>
        <c:ser>
          <c:idx val="1"/>
          <c:order val="1"/>
          <c:tx>
            <c:strRef>
              <c:f>'Mortality risk'!$D$5</c:f>
              <c:strCache>
                <c:ptCount val="1"/>
                <c:pt idx="0">
                  <c:v>History of incarceration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risk'!$E$5</c:f>
              <c:numCache>
                <c:formatCode>.00</c:formatCode>
                <c:ptCount val="1"/>
                <c:pt idx="0">
                  <c:v>1.38</c:v>
                </c:pt>
              </c:numCache>
            </c:numRef>
          </c:val>
        </c:ser>
        <c:ser>
          <c:idx val="2"/>
          <c:order val="2"/>
          <c:tx>
            <c:strRef>
              <c:f>'Mortality risk'!$D$6</c:f>
              <c:strCache>
                <c:ptCount val="1"/>
                <c:pt idx="0">
                  <c:v>Veteran status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risk'!$E$6</c:f>
              <c:numCache>
                <c:formatCode>.00</c:formatCode>
                <c:ptCount val="1"/>
                <c:pt idx="0">
                  <c:v>1.27</c:v>
                </c:pt>
              </c:numCache>
            </c:numRef>
          </c:val>
        </c:ser>
        <c:ser>
          <c:idx val="3"/>
          <c:order val="3"/>
          <c:tx>
            <c:strRef>
              <c:f>'Mortality risk'!$D$7</c:f>
              <c:strCache>
                <c:ptCount val="1"/>
                <c:pt idx="0">
                  <c:v>Non-Hispanic white race/ethnicity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risk'!$E$7</c:f>
              <c:numCache>
                <c:formatCode>.00</c:formatCode>
                <c:ptCount val="1"/>
                <c:pt idx="0">
                  <c:v>1.22</c:v>
                </c:pt>
              </c:numCache>
            </c:numRef>
          </c:val>
        </c:ser>
        <c:ser>
          <c:idx val="4"/>
          <c:order val="4"/>
          <c:tx>
            <c:strRef>
              <c:f>'Mortality risk'!$D$8</c:f>
              <c:strCache>
                <c:ptCount val="1"/>
                <c:pt idx="0">
                  <c:v>Informal income (panhandling, drug/sex trade)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risk'!$E$8</c:f>
              <c:numCache>
                <c:formatCode>General</c:formatCode>
                <c:ptCount val="1"/>
                <c:pt idx="0">
                  <c:v>1.19</c:v>
                </c:pt>
              </c:numCache>
            </c:numRef>
          </c:val>
        </c:ser>
        <c:ser>
          <c:idx val="5"/>
          <c:order val="5"/>
          <c:tx>
            <c:strRef>
              <c:f>'Mortality risk'!$D$9</c:f>
              <c:strCache>
                <c:ptCount val="1"/>
                <c:pt idx="0">
                  <c:v>Postsecondary education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risk'!$E$9</c:f>
              <c:numCache>
                <c:formatCode>.00</c:formatCode>
                <c:ptCount val="1"/>
                <c:pt idx="0">
                  <c:v>1.1599999999999999</c:v>
                </c:pt>
              </c:numCache>
            </c:numRef>
          </c:val>
        </c:ser>
        <c:ser>
          <c:idx val="6"/>
          <c:order val="6"/>
          <c:tx>
            <c:strRef>
              <c:f>'Mortality risk'!$D$10</c:f>
              <c:strCache>
                <c:ptCount val="1"/>
                <c:pt idx="0">
                  <c:v>No high school diploma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risk'!$E$10</c:f>
              <c:numCache>
                <c:formatCode>General</c:formatCode>
                <c:ptCount val="1"/>
                <c:pt idx="0">
                  <c:v>1.1299999999999999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874240"/>
        <c:axId val="70875776"/>
      </c:barChart>
      <c:catAx>
        <c:axId val="70874240"/>
        <c:scaling>
          <c:orientation val="minMax"/>
        </c:scaling>
        <c:delete val="1"/>
        <c:axPos val="l"/>
        <c:majorTickMark val="out"/>
        <c:minorTickMark val="none"/>
        <c:tickLblPos val="nextTo"/>
        <c:crossAx val="70875776"/>
        <c:crosses val="autoZero"/>
        <c:auto val="1"/>
        <c:lblAlgn val="ctr"/>
        <c:lblOffset val="100"/>
        <c:noMultiLvlLbl val="0"/>
      </c:catAx>
      <c:valAx>
        <c:axId val="70875776"/>
        <c:scaling>
          <c:orientation val="minMax"/>
          <c:max val="1.6400000000000001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708742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3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'Mortality risk'!$A$4</c:f>
              <c:strCache>
                <c:ptCount val="1"/>
                <c:pt idx="0">
                  <c:v>Employment income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risk'!$B$4</c:f>
              <c:numCache>
                <c:formatCode>.00</c:formatCode>
                <c:ptCount val="1"/>
                <c:pt idx="0">
                  <c:v>0.61</c:v>
                </c:pt>
              </c:numCache>
            </c:numRef>
          </c:val>
        </c:ser>
        <c:ser>
          <c:idx val="1"/>
          <c:order val="1"/>
          <c:tx>
            <c:strRef>
              <c:f>'Mortality risk'!$A$5</c:f>
              <c:strCache>
                <c:ptCount val="1"/>
                <c:pt idx="0">
                  <c:v>&lt;1 year homeless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risk'!$B$5</c:f>
              <c:numCache>
                <c:formatCode>.00</c:formatCode>
                <c:ptCount val="1"/>
                <c:pt idx="0">
                  <c:v>0.71</c:v>
                </c:pt>
              </c:numCache>
            </c:numRef>
          </c:val>
        </c:ser>
        <c:ser>
          <c:idx val="2"/>
          <c:order val="2"/>
          <c:tx>
            <c:strRef>
              <c:f>'Mortality risk'!$A$6</c:f>
              <c:strCache>
                <c:ptCount val="1"/>
                <c:pt idx="0">
                  <c:v>Male sex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risk'!$B$6</c:f>
              <c:numCache>
                <c:formatCode>.00</c:formatCode>
                <c:ptCount val="1"/>
                <c:pt idx="0">
                  <c:v>0.82</c:v>
                </c:pt>
              </c:numCache>
            </c:numRef>
          </c:val>
        </c:ser>
        <c:ser>
          <c:idx val="3"/>
          <c:order val="3"/>
          <c:tx>
            <c:strRef>
              <c:f>'Mortality risk'!$A$7</c:f>
              <c:strCache>
                <c:ptCount val="1"/>
                <c:pt idx="0">
                  <c:v>Shelter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'Mortality risk'!$B$7</c:f>
              <c:numCache>
                <c:formatCode>.00</c:formatCode>
                <c:ptCount val="1"/>
                <c:pt idx="0">
                  <c:v>0.89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123136"/>
        <c:axId val="72124672"/>
      </c:barChart>
      <c:catAx>
        <c:axId val="72123136"/>
        <c:scaling>
          <c:orientation val="minMax"/>
        </c:scaling>
        <c:delete val="1"/>
        <c:axPos val="l"/>
        <c:majorTickMark val="out"/>
        <c:minorTickMark val="none"/>
        <c:tickLblPos val="nextTo"/>
        <c:crossAx val="72124672"/>
        <c:crossesAt val="1"/>
        <c:auto val="1"/>
        <c:lblAlgn val="ctr"/>
        <c:lblOffset val="100"/>
        <c:noMultiLvlLbl val="0"/>
      </c:catAx>
      <c:valAx>
        <c:axId val="72124672"/>
        <c:scaling>
          <c:orientation val="minMax"/>
          <c:max val="1"/>
          <c:min val="0.6100000000000001"/>
        </c:scaling>
        <c:delete val="1"/>
        <c:axPos val="b"/>
        <c:numFmt formatCode=".00" sourceLinked="1"/>
        <c:majorTickMark val="out"/>
        <c:minorTickMark val="none"/>
        <c:tickLblPos val="nextTo"/>
        <c:crossAx val="72123136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3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0.13063</cdr:x>
      <cdr:y>0.0966</cdr:y>
    </cdr:from>
    <cdr:to>
      <cdr:x>0.9195</cdr:x>
      <cdr:y>0.9018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838200" y="432761"/>
          <a:ext cx="5061933" cy="36072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2000" dirty="0">
              <a:latin typeface="Calibri"/>
            </a:rPr>
            <a:t>Older </a:t>
          </a:r>
          <a:r>
            <a:rPr lang="en-US" sz="2000" dirty="0" smtClean="0">
              <a:latin typeface="Calibri"/>
            </a:rPr>
            <a:t>age</a:t>
          </a:r>
          <a:endParaRPr lang="en-US" sz="2000" dirty="0"/>
        </a:p>
        <a:p xmlns:a="http://schemas.openxmlformats.org/drawingml/2006/main">
          <a:pPr algn="r"/>
          <a:r>
            <a:rPr lang="en-US" sz="1900" dirty="0"/>
            <a:t> </a:t>
          </a:r>
        </a:p>
        <a:p xmlns:a="http://schemas.openxmlformats.org/drawingml/2006/main">
          <a:pPr algn="r"/>
          <a:r>
            <a:rPr lang="en-US" sz="2000" dirty="0"/>
            <a:t>Postsecondary education</a:t>
          </a:r>
        </a:p>
        <a:p xmlns:a="http://schemas.openxmlformats.org/drawingml/2006/main">
          <a:pPr algn="r"/>
          <a:endParaRPr lang="en-US" sz="1900" dirty="0"/>
        </a:p>
        <a:p xmlns:a="http://schemas.openxmlformats.org/drawingml/2006/main">
          <a:pPr algn="r"/>
          <a:r>
            <a:rPr lang="en-US" sz="2000" dirty="0"/>
            <a:t>History of substance abuse treatment</a:t>
          </a:r>
        </a:p>
        <a:p xmlns:a="http://schemas.openxmlformats.org/drawingml/2006/main">
          <a:pPr algn="r"/>
          <a:endParaRPr lang="en-US" sz="1900" dirty="0"/>
        </a:p>
        <a:p xmlns:a="http://schemas.openxmlformats.org/drawingml/2006/main">
          <a:pPr algn="r"/>
          <a:r>
            <a:rPr lang="en-US" sz="2000" dirty="0"/>
            <a:t>Entitlement </a:t>
          </a:r>
          <a:r>
            <a:rPr lang="en-US" sz="2000" dirty="0" smtClean="0"/>
            <a:t>income</a:t>
          </a:r>
        </a:p>
        <a:p xmlns:a="http://schemas.openxmlformats.org/drawingml/2006/main">
          <a:pPr algn="r"/>
          <a:endParaRPr lang="en-US" sz="1900" dirty="0"/>
        </a:p>
        <a:p xmlns:a="http://schemas.openxmlformats.org/drawingml/2006/main">
          <a:pPr algn="r"/>
          <a:r>
            <a:rPr lang="en-US" sz="2000" baseline="0" dirty="0"/>
            <a:t>Shorter duration of </a:t>
          </a:r>
          <a:r>
            <a:rPr lang="en-US" sz="2000" baseline="0" dirty="0" smtClean="0"/>
            <a:t>homelessness</a:t>
          </a:r>
          <a:endParaRPr lang="en-US" sz="2000" baseline="0" dirty="0"/>
        </a:p>
        <a:p xmlns:a="http://schemas.openxmlformats.org/drawingml/2006/main">
          <a:pPr algn="r"/>
          <a:endParaRPr lang="en-US" sz="1900" baseline="0" dirty="0"/>
        </a:p>
        <a:p xmlns:a="http://schemas.openxmlformats.org/drawingml/2006/main">
          <a:pPr algn="r"/>
          <a:r>
            <a:rPr lang="en-US" sz="2000" baseline="0" dirty="0" smtClean="0">
              <a:solidFill>
                <a:schemeClr val="bg1"/>
              </a:solidFill>
            </a:rPr>
            <a:t>Living in colder climate</a:t>
          </a:r>
          <a:endParaRPr lang="en-US" sz="2000" baseline="0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0.14815</cdr:x>
      <cdr:y>0.08178</cdr:y>
    </cdr:from>
    <cdr:to>
      <cdr:x>0.99259</cdr:x>
      <cdr:y>0.21667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609600" y="37391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 high school diploma</a:t>
          </a:r>
          <a:endParaRPr lang="en-US" sz="20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0.15556</cdr:x>
      <cdr:y>0.2</cdr:y>
    </cdr:from>
    <cdr:to>
      <cdr:x>1</cdr:x>
      <cdr:y>0.33488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640080" y="9144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Postsecondary education</a:t>
          </a:r>
          <a:endParaRPr lang="en-US" sz="20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0.15556</cdr:x>
      <cdr:y>0.31667</cdr:y>
    </cdr:from>
    <cdr:to>
      <cdr:x>1</cdr:x>
      <cdr:y>0.45155</cdr:y>
    </cdr:to>
    <cdr:sp macro="" textlink="">
      <cdr:nvSpPr>
        <cdr:cNvPr id="4" name="TextBox 5"/>
        <cdr:cNvSpPr txBox="1"/>
      </cdr:nvSpPr>
      <cdr:spPr>
        <a:xfrm xmlns:a="http://schemas.openxmlformats.org/drawingml/2006/main">
          <a:off x="640080" y="14478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Informal income</a:t>
          </a:r>
          <a:endParaRPr lang="en-US" sz="20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0.15556</cdr:x>
      <cdr:y>0.43333</cdr:y>
    </cdr:from>
    <cdr:to>
      <cdr:x>1</cdr:x>
      <cdr:y>0.56822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640080" y="19812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Non-Hispanic</a:t>
          </a:r>
          <a:r>
            <a:rPr lang="en-US" sz="180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 white race/ethnicity</a:t>
          </a:r>
          <a:endParaRPr lang="en-US" sz="18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0.15556</cdr:x>
      <cdr:y>0.55</cdr:y>
    </cdr:from>
    <cdr:to>
      <cdr:x>1</cdr:x>
      <cdr:y>0.68488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40080" y="25146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Veteran status</a:t>
          </a:r>
          <a:endParaRPr lang="en-US" sz="20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0.15556</cdr:x>
      <cdr:y>0.66667</cdr:y>
    </cdr:from>
    <cdr:to>
      <cdr:x>1</cdr:x>
      <cdr:y>0.80155</cdr:y>
    </cdr:to>
    <cdr:sp macro="" textlink="">
      <cdr:nvSpPr>
        <cdr:cNvPr id="7" name="TextBox 5"/>
        <cdr:cNvSpPr txBox="1"/>
      </cdr:nvSpPr>
      <cdr:spPr>
        <a:xfrm xmlns:a="http://schemas.openxmlformats.org/drawingml/2006/main">
          <a:off x="640080" y="30480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>
              <a:solidFill>
                <a:schemeClr val="bg1"/>
              </a:solidFill>
            </a:rPr>
            <a:t>History of incarceration</a:t>
          </a:r>
          <a:endParaRPr lang="en-US" sz="2000" baseline="0" dirty="0">
            <a:solidFill>
              <a:schemeClr val="bg1"/>
            </a:solidFill>
            <a:effectLst/>
          </a:endParaRPr>
        </a:p>
      </cdr:txBody>
    </cdr:sp>
  </cdr:relSizeAnchor>
  <cdr:relSizeAnchor xmlns:cdr="http://schemas.openxmlformats.org/drawingml/2006/chartDrawing">
    <cdr:from>
      <cdr:x>0.15556</cdr:x>
      <cdr:y>0.78333</cdr:y>
    </cdr:from>
    <cdr:to>
      <cdr:x>1</cdr:x>
      <cdr:y>0.91822</cdr:y>
    </cdr:to>
    <cdr:sp macro="" textlink="">
      <cdr:nvSpPr>
        <cdr:cNvPr id="8" name="TextBox 5"/>
        <cdr:cNvSpPr txBox="1"/>
      </cdr:nvSpPr>
      <cdr:spPr>
        <a:xfrm xmlns:a="http://schemas.openxmlformats.org/drawingml/2006/main">
          <a:off x="640080" y="3581400"/>
          <a:ext cx="3474720" cy="616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Entitlement income</a:t>
          </a:r>
          <a:endParaRPr lang="en-US" sz="2000" baseline="0" dirty="0">
            <a:solidFill>
              <a:schemeClr val="bg1"/>
            </a:solidFill>
            <a:effectLst/>
            <a:latin typeface="+mn-lt"/>
            <a:ea typeface="+mn-ea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0.13333</cdr:y>
    </cdr:from>
    <cdr:to>
      <cdr:x>0.86667</cdr:x>
      <cdr:y>0.31333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609600"/>
          <a:ext cx="3566160" cy="8229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Sheltered </a:t>
          </a: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status</a:t>
          </a:r>
          <a:endParaRPr lang="en-US" sz="2000" baseline="0" dirty="0">
            <a:solidFill>
              <a:schemeClr val="dk1"/>
            </a:solidFill>
            <a:effectLst/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</cdr:x>
      <cdr:y>0.31667</cdr:y>
    </cdr:from>
    <cdr:to>
      <cdr:x>0.86667</cdr:x>
      <cdr:y>0.49667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0" y="1447800"/>
          <a:ext cx="3566160" cy="8229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dk1"/>
              </a:solidFill>
              <a:effectLst/>
              <a:latin typeface="+mn-lt"/>
              <a:ea typeface="+mn-ea"/>
              <a:cs typeface="+mn-cs"/>
            </a:rPr>
            <a:t>Male sex</a:t>
          </a:r>
          <a:endParaRPr lang="en-US" sz="2000" dirty="0"/>
        </a:p>
      </cdr:txBody>
    </cdr:sp>
  </cdr:relSizeAnchor>
  <cdr:relSizeAnchor xmlns:cdr="http://schemas.openxmlformats.org/drawingml/2006/chartDrawing">
    <cdr:from>
      <cdr:x>0</cdr:x>
      <cdr:y>0.5</cdr:y>
    </cdr:from>
    <cdr:to>
      <cdr:x>0.86667</cdr:x>
      <cdr:y>0.68</cdr:y>
    </cdr:to>
    <cdr:sp macro="" textlink="">
      <cdr:nvSpPr>
        <cdr:cNvPr id="4" name="TextBox 5"/>
        <cdr:cNvSpPr txBox="1"/>
      </cdr:nvSpPr>
      <cdr:spPr>
        <a:xfrm xmlns:a="http://schemas.openxmlformats.org/drawingml/2006/main">
          <a:off x="0" y="2286000"/>
          <a:ext cx="3566160" cy="8229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900" baseline="0" dirty="0" smtClean="0">
              <a:solidFill>
                <a:schemeClr val="dk1"/>
              </a:solidFill>
              <a:effectLst/>
            </a:rPr>
            <a:t>Shorter duration of homelessness</a:t>
          </a:r>
          <a:endParaRPr lang="en-US" sz="1900" dirty="0"/>
        </a:p>
      </cdr:txBody>
    </cdr:sp>
  </cdr:relSizeAnchor>
  <cdr:relSizeAnchor xmlns:cdr="http://schemas.openxmlformats.org/drawingml/2006/chartDrawing">
    <cdr:from>
      <cdr:x>0</cdr:x>
      <cdr:y>0.68333</cdr:y>
    </cdr:from>
    <cdr:to>
      <cdr:x>0.86667</cdr:x>
      <cdr:y>0.86333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0" y="3124200"/>
          <a:ext cx="3566160" cy="8229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aseline="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rPr>
            <a:t>Employment income</a:t>
          </a:r>
          <a:endParaRPr lang="en-US" sz="2000" baseline="0" dirty="0">
            <a:solidFill>
              <a:schemeClr val="bg1"/>
            </a:solidFill>
            <a:effectLst/>
            <a:latin typeface="+mn-lt"/>
            <a:ea typeface="+mn-ea"/>
            <a:cs typeface="+mn-cs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87DF7-093B-4FC6-9D1F-96DB052B7E6A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A9C7D-819D-4DC1-B428-05A7E4366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61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AE736-FB3B-4E7E-8218-92C691FC9F60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43853-3C4B-4F5B-A03B-BD8844FC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9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Potential Correlates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Climate (avg. state temp. in Jan.)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Demographics (sex, age, race/ ethnicity, education, Veteran status)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Duration of homelessness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Institutional history (incarceration, foster care)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Income (employment, entitlements, informal)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Mental health (history of mental health treatment, involuntary commitment)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Substance use (alcoholism; history of drug/alcohol abuse, IV drug use, treatment)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43853-3C4B-4F5B-A03B-BD8844FCBD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68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43853-3C4B-4F5B-A03B-BD8844FCBD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57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 smtClean="0"/>
              <a:t>Trimorbidity</a:t>
            </a:r>
            <a:r>
              <a:rPr lang="en-US" dirty="0" smtClean="0"/>
              <a:t> of substance use (past or present), severe mental illness (past involuntary psychiatric hospitalization), chronic medical illness (past or present heart disease, diabetes, asthma, emphysema, cancer, </a:t>
            </a:r>
            <a:r>
              <a:rPr lang="en-US" dirty="0" err="1" smtClean="0"/>
              <a:t>hep</a:t>
            </a:r>
            <a:r>
              <a:rPr lang="en-US" dirty="0" smtClean="0"/>
              <a:t> C, TB)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smtClean="0"/>
              <a:t>Intensive health care service use (hospitalization in past year or ≥3 ED visits in past 3 months)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43853-3C4B-4F5B-A03B-BD8844FCBD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16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AOR</a:t>
            </a:r>
            <a:r>
              <a:rPr lang="en-US" baseline="0" dirty="0" smtClean="0"/>
              <a:t> for transgender as correlate of increased mortality risk (1.48, 95% CI .97-2.27) is not quite stat. sig. (p=.069), presumably due to small sample size (N=102)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43853-3C4B-4F5B-A03B-BD8844FCBD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4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9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57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9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8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7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0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6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1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1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DFB97-1C7C-495F-999B-F92D782843FD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B0F49-BC0A-4F46-AD24-ACB5A868D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1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journals.sagepub.com/doi/abs/10.1177/003335491666750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Shelter Status and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Risk for Mortality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96200" cy="1752600"/>
          </a:xfrm>
        </p:spPr>
        <p:txBody>
          <a:bodyPr>
            <a:normAutofit/>
          </a:bodyPr>
          <a:lstStyle/>
          <a:p>
            <a:r>
              <a:rPr lang="en-US" sz="1900" b="1" dirty="0" smtClean="0"/>
              <a:t>Dennis Culhane, PhD</a:t>
            </a:r>
          </a:p>
          <a:p>
            <a:r>
              <a:rPr lang="en-US" sz="1900" dirty="0" smtClean="0"/>
              <a:t>Director of Research, National Center on Homelessness Among Veterans</a:t>
            </a:r>
          </a:p>
          <a:p>
            <a:r>
              <a:rPr lang="en-US" sz="2000" dirty="0" smtClean="0"/>
              <a:t>Dana </a:t>
            </a:r>
            <a:r>
              <a:rPr lang="en-US" sz="2000" dirty="0"/>
              <a:t>and Andrew Stone </a:t>
            </a:r>
            <a:r>
              <a:rPr lang="en-US" sz="2000" dirty="0" smtClean="0"/>
              <a:t>Professor of </a:t>
            </a:r>
            <a:r>
              <a:rPr lang="en-US" sz="2000" dirty="0"/>
              <a:t>Social </a:t>
            </a:r>
            <a:r>
              <a:rPr lang="en-US" sz="2000" dirty="0" smtClean="0"/>
              <a:t>Policy, School of Social Policy and Practice, University of Pennsylvania </a:t>
            </a:r>
            <a:endParaRPr lang="en-US" sz="1900" dirty="0"/>
          </a:p>
        </p:txBody>
      </p:sp>
      <p:pic>
        <p:nvPicPr>
          <p:cNvPr id="1026" name="Picture 2" descr="2b120600-3e3e-4c4e-977d-d950a6241c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5991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Premature Mortality Risk</a:t>
            </a:r>
            <a:endParaRPr lang="en-US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024299"/>
              </p:ext>
            </p:extLst>
          </p:nvPr>
        </p:nvGraphicFramePr>
        <p:xfrm>
          <a:off x="4648200" y="1752600"/>
          <a:ext cx="4114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18544"/>
              </p:ext>
            </p:extLst>
          </p:nvPr>
        </p:nvGraphicFramePr>
        <p:xfrm>
          <a:off x="381000" y="1752600"/>
          <a:ext cx="4114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8"/>
          <p:cNvSpPr txBox="1">
            <a:spLocks/>
          </p:cNvSpPr>
          <p:nvPr/>
        </p:nvSpPr>
        <p:spPr>
          <a:xfrm>
            <a:off x="173666" y="1288311"/>
            <a:ext cx="4305300" cy="838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200" b="1" dirty="0" smtClean="0"/>
              <a:t>Decreased Odds of Mortality Risk</a:t>
            </a:r>
            <a:endParaRPr lang="en-US" sz="2200" b="1" dirty="0"/>
          </a:p>
        </p:txBody>
      </p:sp>
      <p:sp>
        <p:nvSpPr>
          <p:cNvPr id="24" name="Text Placeholder 8"/>
          <p:cNvSpPr txBox="1">
            <a:spLocks/>
          </p:cNvSpPr>
          <p:nvPr/>
        </p:nvSpPr>
        <p:spPr>
          <a:xfrm>
            <a:off x="4654401" y="1288311"/>
            <a:ext cx="4305300" cy="838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 smtClean="0"/>
              <a:t>Increased Odds of Mortality Risk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308535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4343400" cy="2590800"/>
          </a:xfrm>
        </p:spPr>
        <p:txBody>
          <a:bodyPr anchor="ctr">
            <a:normAutofit lnSpcReduction="10000"/>
          </a:bodyPr>
          <a:lstStyle/>
          <a:p>
            <a:pPr marL="0" indent="0" algn="r">
              <a:buNone/>
            </a:pPr>
            <a:r>
              <a:rPr lang="en-US" sz="2000" dirty="0" smtClean="0"/>
              <a:t>Non-Hispanic white     </a:t>
            </a:r>
            <a:r>
              <a:rPr lang="en-US" sz="2400" dirty="0" smtClean="0"/>
              <a:t>▪</a:t>
            </a:r>
            <a:endParaRPr lang="en-US" sz="1800" dirty="0" smtClean="0"/>
          </a:p>
          <a:p>
            <a:pPr marL="0" indent="0" algn="r">
              <a:buNone/>
            </a:pPr>
            <a:r>
              <a:rPr lang="en-US" sz="2000" dirty="0"/>
              <a:t>No high school </a:t>
            </a:r>
            <a:r>
              <a:rPr lang="en-US" sz="2000" dirty="0" smtClean="0"/>
              <a:t>diploma     </a:t>
            </a:r>
            <a:r>
              <a:rPr lang="en-US" sz="2400" dirty="0"/>
              <a:t>▪</a:t>
            </a:r>
            <a:endParaRPr lang="en-US" sz="1800" dirty="0"/>
          </a:p>
          <a:p>
            <a:pPr marL="0" indent="0" algn="r">
              <a:buNone/>
            </a:pPr>
            <a:r>
              <a:rPr lang="en-US" sz="2000" dirty="0" smtClean="0"/>
              <a:t>Veteran status     </a:t>
            </a:r>
            <a:r>
              <a:rPr lang="en-US" sz="2400" dirty="0"/>
              <a:t>▪</a:t>
            </a:r>
            <a:endParaRPr lang="en-US" sz="1800" dirty="0" smtClean="0"/>
          </a:p>
          <a:p>
            <a:pPr marL="0" indent="0" algn="r">
              <a:buNone/>
            </a:pPr>
            <a:r>
              <a:rPr lang="en-US" sz="2000" dirty="0" smtClean="0"/>
              <a:t>Incarceration     </a:t>
            </a:r>
            <a:r>
              <a:rPr lang="en-US" sz="2400" dirty="0"/>
              <a:t>▪</a:t>
            </a:r>
            <a:endParaRPr lang="en-US" sz="1800" dirty="0" smtClean="0"/>
          </a:p>
          <a:p>
            <a:pPr marL="0" indent="0" algn="r">
              <a:buNone/>
            </a:pPr>
            <a:r>
              <a:rPr lang="en-US" sz="2000" dirty="0" smtClean="0"/>
              <a:t>Informal income     </a:t>
            </a:r>
            <a:r>
              <a:rPr lang="en-US" sz="2400" dirty="0"/>
              <a:t>▪</a:t>
            </a:r>
            <a:endParaRPr lang="en-US" sz="1800" dirty="0" smtClean="0"/>
          </a:p>
          <a:p>
            <a:pPr marL="0" indent="0" algn="r">
              <a:buNone/>
            </a:pPr>
            <a:r>
              <a:rPr lang="en-US" sz="2000" dirty="0" smtClean="0"/>
              <a:t>Longer duration of homelessness     </a:t>
            </a:r>
            <a:r>
              <a:rPr lang="en-US" sz="2400" dirty="0"/>
              <a:t>▪</a:t>
            </a:r>
            <a:endParaRPr lang="en-US" sz="1800" dirty="0"/>
          </a:p>
        </p:txBody>
      </p:sp>
      <p:sp>
        <p:nvSpPr>
          <p:cNvPr id="4" name="Up Arrow 3"/>
          <p:cNvSpPr/>
          <p:nvPr/>
        </p:nvSpPr>
        <p:spPr>
          <a:xfrm>
            <a:off x="4811233" y="1594884"/>
            <a:ext cx="2590800" cy="1981200"/>
          </a:xfrm>
          <a:prstGeom prst="upArrow">
            <a:avLst>
              <a:gd name="adj1" fmla="val 63133"/>
              <a:gd name="adj2" fmla="val 4839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Increased odds of unsheltered status and mortality risk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37684" y="4090166"/>
            <a:ext cx="3226981" cy="2321087"/>
            <a:chOff x="5231219" y="4191000"/>
            <a:chExt cx="3226981" cy="2321087"/>
          </a:xfrm>
        </p:grpSpPr>
        <p:sp>
          <p:nvSpPr>
            <p:cNvPr id="5" name="Up Arrow 4"/>
            <p:cNvSpPr/>
            <p:nvPr/>
          </p:nvSpPr>
          <p:spPr>
            <a:xfrm>
              <a:off x="6629400" y="5231927"/>
              <a:ext cx="1828800" cy="1280160"/>
            </a:xfrm>
            <a:prstGeom prst="upArrow">
              <a:avLst>
                <a:gd name="adj1" fmla="val 71628"/>
                <a:gd name="adj2" fmla="val 3433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Down Arrow 5"/>
            <p:cNvSpPr/>
            <p:nvPr/>
          </p:nvSpPr>
          <p:spPr>
            <a:xfrm>
              <a:off x="5257800" y="4191000"/>
              <a:ext cx="1828800" cy="1280160"/>
            </a:xfrm>
            <a:prstGeom prst="downArrow">
              <a:avLst>
                <a:gd name="adj1" fmla="val 74418"/>
                <a:gd name="adj2" fmla="val 40116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231219" y="4970720"/>
              <a:ext cx="3108960" cy="799214"/>
            </a:xfrm>
            <a:prstGeom prst="line">
              <a:avLst/>
            </a:prstGeom>
            <a:ln w="508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4430232" y="4450785"/>
            <a:ext cx="3494567" cy="1574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Female sex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Transgender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Postsecondary education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Entitlement income</a:t>
            </a:r>
            <a:endParaRPr lang="en-US" sz="2000" dirty="0"/>
          </a:p>
        </p:txBody>
      </p:sp>
      <p:sp>
        <p:nvSpPr>
          <p:cNvPr id="11" name="Title 6"/>
          <p:cNvSpPr txBox="1">
            <a:spLocks/>
          </p:cNvSpPr>
          <p:nvPr/>
        </p:nvSpPr>
        <p:spPr>
          <a:xfrm>
            <a:off x="457200" y="28353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tx2"/>
                </a:solidFill>
              </a:rPr>
              <a:t>Shelter Status &amp; Mortality Risk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08459" y="4090166"/>
            <a:ext cx="1334741" cy="10409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Decreased odds of unsheltered status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782894" y="5373154"/>
            <a:ext cx="1334741" cy="10409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Increased odds of mortality risk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941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Interventions to prevent unsheltered status—including assisting individuals in their transitions from incarceration or military service—may decrease risk of premature mortality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Both women and transgender individuals appear to be at increased risk for premature mortality, which may be related to greater exposure to trauma, calling for a trauma-informed approach to the provision of care for </a:t>
            </a:r>
            <a:r>
              <a:rPr lang="en-US"/>
              <a:t>this population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123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2400" dirty="0" smtClean="0"/>
              <a:t>Montgomery</a:t>
            </a:r>
            <a:r>
              <a:rPr lang="en-US" sz="2400" dirty="0"/>
              <a:t>, A. E., </a:t>
            </a:r>
            <a:r>
              <a:rPr lang="en-US" sz="2400" dirty="0" smtClean="0"/>
              <a:t>Szymkowiak</a:t>
            </a:r>
            <a:r>
              <a:rPr lang="en-US" sz="2400" dirty="0"/>
              <a:t>, D., </a:t>
            </a:r>
            <a:r>
              <a:rPr lang="en-US" sz="2400" dirty="0" smtClean="0"/>
              <a:t>Marcus, J., Howard, P. &amp; Culhane, D. </a:t>
            </a:r>
            <a:r>
              <a:rPr lang="en-US" sz="2400" dirty="0"/>
              <a:t>(</a:t>
            </a:r>
            <a:r>
              <a:rPr lang="en-US" sz="2400" dirty="0" smtClean="0"/>
              <a:t>2016). Homelessness, Unsheltered Status, and Risk Factors for Mortality: Findings from the 100 000 Homes Campaign. </a:t>
            </a:r>
            <a:r>
              <a:rPr lang="en-US" sz="2400" i="1" dirty="0" smtClean="0"/>
              <a:t>Public Health Reports, 131</a:t>
            </a:r>
            <a:r>
              <a:rPr lang="en-US" sz="2400" dirty="0" smtClean="0"/>
              <a:t>(6), 765–772.</a:t>
            </a:r>
            <a:endParaRPr lang="en-US" sz="2400" i="1" dirty="0" smtClean="0"/>
          </a:p>
          <a:p>
            <a:pPr marL="0" lvl="0" indent="0" algn="ctr">
              <a:buNone/>
            </a:pPr>
            <a:r>
              <a:rPr lang="en-US" sz="2400" dirty="0" smtClean="0"/>
              <a:t>doi:10.1177/0033354916667501</a:t>
            </a:r>
          </a:p>
          <a:p>
            <a:pPr marL="0" lvl="0" indent="0" algn="ctr">
              <a:buNone/>
            </a:pPr>
            <a:endParaRPr lang="en-US" sz="2400" dirty="0" smtClean="0"/>
          </a:p>
          <a:p>
            <a:pPr marL="0" lvl="0" indent="0" algn="ctr">
              <a:buNone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journals.sagepub.com/doi/abs/10.1177/0033354916667501</a:t>
            </a:r>
            <a:endParaRPr lang="en-US" sz="2000" dirty="0" smtClean="0"/>
          </a:p>
          <a:p>
            <a:pPr marL="0" indent="0" algn="ctr">
              <a:buNone/>
            </a:pPr>
            <a:endParaRPr lang="en-US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For more information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9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err="1" smtClean="0"/>
              <a:t>Gelberg</a:t>
            </a:r>
            <a:r>
              <a:rPr lang="en-US" sz="1200" dirty="0" smtClean="0"/>
              <a:t> </a:t>
            </a:r>
            <a:r>
              <a:rPr lang="en-US" sz="1200" dirty="0"/>
              <a:t>L, </a:t>
            </a:r>
            <a:r>
              <a:rPr lang="en-US" sz="1200" dirty="0" err="1"/>
              <a:t>Siecke</a:t>
            </a:r>
            <a:r>
              <a:rPr lang="en-US" sz="1200" dirty="0"/>
              <a:t> N. (1997). Accuracy of homeless adults’ self-reports. </a:t>
            </a:r>
            <a:r>
              <a:rPr lang="en-US" sz="1200" i="1" dirty="0"/>
              <a:t>Med Care, 35</a:t>
            </a:r>
            <a:r>
              <a:rPr lang="en-US" sz="1200" dirty="0"/>
              <a:t>(3):287-290.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err="1" smtClean="0"/>
              <a:t>Nyamathi</a:t>
            </a:r>
            <a:r>
              <a:rPr lang="en-US" sz="1200" dirty="0" smtClean="0"/>
              <a:t> </a:t>
            </a:r>
            <a:r>
              <a:rPr lang="en-US" sz="1200" dirty="0"/>
              <a:t>AM, </a:t>
            </a:r>
            <a:r>
              <a:rPr lang="en-US" sz="1200" dirty="0" err="1"/>
              <a:t>Leake</a:t>
            </a:r>
            <a:r>
              <a:rPr lang="en-US" sz="1200" dirty="0"/>
              <a:t> B, </a:t>
            </a:r>
            <a:r>
              <a:rPr lang="en-US" sz="1200" dirty="0" err="1"/>
              <a:t>Gelberg</a:t>
            </a:r>
            <a:r>
              <a:rPr lang="en-US" sz="1200" dirty="0"/>
              <a:t> L. (2000). Sheltered versus </a:t>
            </a:r>
            <a:r>
              <a:rPr lang="en-US" sz="1200" dirty="0" err="1"/>
              <a:t>nonsheltered</a:t>
            </a:r>
            <a:r>
              <a:rPr lang="en-US" sz="1200" dirty="0"/>
              <a:t> homeless women: differences in health, behavior, </a:t>
            </a:r>
            <a:r>
              <a:rPr lang="en-US" sz="1200" dirty="0" smtClean="0"/>
              <a:t>victimization</a:t>
            </a:r>
            <a:r>
              <a:rPr lang="en-US" sz="1200" dirty="0"/>
              <a:t>, and utilization of care. </a:t>
            </a:r>
            <a:r>
              <a:rPr lang="en-US" sz="1200" i="1" dirty="0"/>
              <a:t>J Gen Intern Med, 15</a:t>
            </a:r>
            <a:r>
              <a:rPr lang="en-US" sz="1200" dirty="0"/>
              <a:t>(8):565-572.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err="1" smtClean="0"/>
              <a:t>Shern</a:t>
            </a:r>
            <a:r>
              <a:rPr lang="en-US" sz="1200" dirty="0" smtClean="0"/>
              <a:t> </a:t>
            </a:r>
            <a:r>
              <a:rPr lang="en-US" sz="1200" dirty="0"/>
              <a:t>DL, Tsemberis S, Anthony W, et al. (2000). Serving street-dwelling individuals with psychiatric disabilities: outcomes of a psychiatric rehabilitation clinical trial. </a:t>
            </a:r>
            <a:r>
              <a:rPr lang="en-US" sz="1200" i="1" dirty="0"/>
              <a:t>Am J Public Health, 90</a:t>
            </a:r>
            <a:r>
              <a:rPr lang="en-US" sz="1200" dirty="0"/>
              <a:t>(12):1873-1878.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err="1" smtClean="0"/>
              <a:t>Macnee</a:t>
            </a:r>
            <a:r>
              <a:rPr lang="en-US" sz="1200" dirty="0" smtClean="0"/>
              <a:t> </a:t>
            </a:r>
            <a:r>
              <a:rPr lang="en-US" sz="1200" dirty="0"/>
              <a:t>CL, Forrest LJ. (1997). Factors associated with return visits to a homeless clinic. </a:t>
            </a:r>
            <a:r>
              <a:rPr lang="en-US" sz="1200" i="1" dirty="0"/>
              <a:t>J Health Care Poor Underserved, 8</a:t>
            </a:r>
            <a:r>
              <a:rPr lang="en-US" sz="1200" dirty="0"/>
              <a:t>(4): 437-445.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smtClean="0"/>
              <a:t>Levitt </a:t>
            </a:r>
            <a:r>
              <a:rPr lang="en-US" sz="1200" dirty="0"/>
              <a:t>AJ, Culhane DP, </a:t>
            </a:r>
            <a:r>
              <a:rPr lang="en-US" sz="1200" dirty="0" err="1"/>
              <a:t>DeGenova</a:t>
            </a:r>
            <a:r>
              <a:rPr lang="en-US" sz="1200" dirty="0"/>
              <a:t> J, O’Quinn P, Bainbridge J. (2009). Health and social characteristics of homeless adults in Manhattan who were chronically or not chronically unsheltered. </a:t>
            </a:r>
            <a:r>
              <a:rPr lang="en-US" sz="1200" i="1" dirty="0"/>
              <a:t>Psych </a:t>
            </a:r>
            <a:r>
              <a:rPr lang="en-US" sz="1200" i="1" dirty="0" err="1"/>
              <a:t>Serv</a:t>
            </a:r>
            <a:r>
              <a:rPr lang="en-US" sz="1200" i="1" dirty="0"/>
              <a:t>, 60</a:t>
            </a:r>
            <a:r>
              <a:rPr lang="en-US" sz="1200" dirty="0"/>
              <a:t>(7):978-981.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smtClean="0"/>
              <a:t>Levitt </a:t>
            </a:r>
            <a:r>
              <a:rPr lang="en-US" sz="1200" dirty="0"/>
              <a:t>AJ, </a:t>
            </a:r>
            <a:r>
              <a:rPr lang="en-US" sz="1200" dirty="0" err="1"/>
              <a:t>Jost</a:t>
            </a:r>
            <a:r>
              <a:rPr lang="en-US" sz="1200" dirty="0"/>
              <a:t> JJ, </a:t>
            </a:r>
            <a:r>
              <a:rPr lang="en-US" sz="1200" dirty="0" err="1"/>
              <a:t>Mergl</a:t>
            </a:r>
            <a:r>
              <a:rPr lang="en-US" sz="1200" dirty="0"/>
              <a:t> KA, Hannigan A, </a:t>
            </a:r>
            <a:r>
              <a:rPr lang="en-US" sz="1200" dirty="0" err="1"/>
              <a:t>DeGenova</a:t>
            </a:r>
            <a:r>
              <a:rPr lang="en-US" sz="1200" dirty="0"/>
              <a:t> J, Chung SY. (2012). Impact of chronically street homeless tenants in congregate supportive housing. </a:t>
            </a:r>
            <a:r>
              <a:rPr lang="en-US" sz="1200" i="1" dirty="0"/>
              <a:t>Am J Orthopsychiatry, 82</a:t>
            </a:r>
            <a:r>
              <a:rPr lang="en-US" sz="1200" dirty="0"/>
              <a:t>(3):413-20.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smtClean="0"/>
              <a:t>Byrne </a:t>
            </a:r>
            <a:r>
              <a:rPr lang="en-US" sz="1200" dirty="0"/>
              <a:t>T, Montgomery AE, Fargo JD. (2016). Unsheltered homelessness among veterans: correlates and profiles. </a:t>
            </a:r>
            <a:r>
              <a:rPr lang="en-US" sz="1200" i="1" dirty="0"/>
              <a:t>Community </a:t>
            </a:r>
            <a:r>
              <a:rPr lang="en-US" sz="1200" i="1" dirty="0" err="1"/>
              <a:t>Ment</a:t>
            </a:r>
            <a:r>
              <a:rPr lang="en-US" sz="1200" i="1" dirty="0"/>
              <a:t> Health J, 52</a:t>
            </a:r>
            <a:r>
              <a:rPr lang="en-US" sz="1200" dirty="0"/>
              <a:t>(2):148-157.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err="1" smtClean="0"/>
              <a:t>Stergiopoulos</a:t>
            </a:r>
            <a:r>
              <a:rPr lang="en-US" sz="1200" dirty="0" smtClean="0"/>
              <a:t> </a:t>
            </a:r>
            <a:r>
              <a:rPr lang="en-US" sz="1200" dirty="0"/>
              <a:t>V, Dewa CS, Tanner G, Chau N, </a:t>
            </a:r>
            <a:r>
              <a:rPr lang="en-US" sz="1200" dirty="0" err="1"/>
              <a:t>Pett</a:t>
            </a:r>
            <a:r>
              <a:rPr lang="en-US" sz="1200" dirty="0"/>
              <a:t> M, Connelly JL. (2010). Addressing the needs of the street homeless. </a:t>
            </a:r>
            <a:r>
              <a:rPr lang="en-US" sz="1200" i="1" dirty="0" err="1"/>
              <a:t>Int</a:t>
            </a:r>
            <a:r>
              <a:rPr lang="en-US" sz="1200" i="1" dirty="0"/>
              <a:t> J </a:t>
            </a:r>
            <a:r>
              <a:rPr lang="en-US" sz="1200" i="1" dirty="0" err="1"/>
              <a:t>Ment</a:t>
            </a:r>
            <a:r>
              <a:rPr lang="en-US" sz="1200" i="1" dirty="0"/>
              <a:t> Health, 39</a:t>
            </a:r>
            <a:r>
              <a:rPr lang="en-US" sz="1200" dirty="0"/>
              <a:t>(1):3-15. </a:t>
            </a:r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smtClean="0"/>
              <a:t>O’Connell </a:t>
            </a:r>
            <a:r>
              <a:rPr lang="en-US" sz="1200" dirty="0"/>
              <a:t>JJ</a:t>
            </a:r>
            <a:r>
              <a:rPr lang="en-US" sz="1200" dirty="0" smtClean="0"/>
              <a:t>. (2005). </a:t>
            </a:r>
            <a:r>
              <a:rPr lang="en-US" sz="1200" i="1" dirty="0"/>
              <a:t>Premature Mortality in Homeless Populations: A Review of the Literature</a:t>
            </a:r>
            <a:r>
              <a:rPr lang="en-US" sz="1200" dirty="0"/>
              <a:t>. Nashville, TN: National Health Care for the Homeless </a:t>
            </a:r>
            <a:r>
              <a:rPr lang="en-US" sz="1200" dirty="0" smtClean="0"/>
              <a:t>Council.</a:t>
            </a:r>
            <a:endParaRPr lang="en-US" sz="1200" dirty="0"/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r>
              <a:rPr lang="en-US" sz="1200" dirty="0" smtClean="0"/>
              <a:t>Leopold </a:t>
            </a:r>
            <a:r>
              <a:rPr lang="en-US" sz="1200" dirty="0"/>
              <a:t>J, Ho H. </a:t>
            </a:r>
            <a:r>
              <a:rPr lang="en-US" sz="1200" dirty="0" smtClean="0"/>
              <a:t>(2015). </a:t>
            </a:r>
            <a:r>
              <a:rPr lang="en-US" sz="1200" i="1" dirty="0" smtClean="0"/>
              <a:t>Evaluation </a:t>
            </a:r>
            <a:r>
              <a:rPr lang="en-US" sz="1200" i="1" dirty="0"/>
              <a:t>of the 100,000 Homes Campaign</a:t>
            </a:r>
            <a:r>
              <a:rPr lang="en-US" sz="1200" dirty="0"/>
              <a:t>. Washington, DC: Urban </a:t>
            </a:r>
            <a:r>
              <a:rPr lang="en-US" sz="1200" dirty="0" smtClean="0"/>
              <a:t>Institute.</a:t>
            </a:r>
            <a:endParaRPr lang="en-US" sz="1200" dirty="0"/>
          </a:p>
          <a:p>
            <a:pPr marL="457200" indent="-457200">
              <a:spcBef>
                <a:spcPts val="300"/>
              </a:spcBef>
              <a:buFont typeface="+mj-lt"/>
              <a:buAutoNum type="arabicPeriod"/>
            </a:pPr>
            <a:endParaRPr lang="en-US" sz="1200" dirty="0"/>
          </a:p>
          <a:p>
            <a:pPr marL="457200" indent="-457200">
              <a:spcBef>
                <a:spcPts val="300"/>
              </a:spcBef>
            </a:pPr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References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574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Unsheltered Homelessness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100" dirty="0" smtClean="0"/>
              <a:t>Relative to their sheltered counterparts, people living in unsheltered situations are disproportionally burdened by poor health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Physical symptoms and chronic health conditions</a:t>
            </a:r>
            <a:r>
              <a:rPr lang="en-US" baseline="30000" dirty="0" smtClean="0"/>
              <a:t>1-4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Cognitive and mental health conditions</a:t>
            </a:r>
            <a:r>
              <a:rPr lang="en-US" baseline="30000" dirty="0" smtClean="0"/>
              <a:t>2,3,5,6</a:t>
            </a:r>
            <a:endParaRPr lang="en-US" baseline="30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Substance use disorders</a:t>
            </a:r>
            <a:r>
              <a:rPr lang="en-US" baseline="30000" dirty="0" smtClean="0"/>
              <a:t>3,6-8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Co-occurring mental health and substance use disorders</a:t>
            </a:r>
            <a:r>
              <a:rPr lang="en-US" baseline="30000" dirty="0" smtClean="0"/>
              <a:t>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Increased risk of premature death</a:t>
            </a:r>
            <a:r>
              <a:rPr lang="en-US" baseline="30000" dirty="0" smtClean="0"/>
              <a:t>9</a:t>
            </a:r>
            <a:endParaRPr lang="en-US" dirty="0" smtClean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sz="1800" dirty="0" smtClean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Previous </a:t>
            </a:r>
            <a:r>
              <a:rPr lang="en-US" dirty="0"/>
              <a:t>studies of unsheltered populations have used small samples, often limited to service users or certain geographic </a:t>
            </a:r>
            <a:r>
              <a:rPr lang="en-US" dirty="0" smtClean="0"/>
              <a:t>areas</a:t>
            </a:r>
          </a:p>
          <a:p>
            <a:pPr marL="0" indent="0">
              <a:spcBef>
                <a:spcPts val="1200"/>
              </a:spcBef>
              <a:buNone/>
            </a:pPr>
            <a:endParaRPr lang="en-US" sz="16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100,000 Homes Campaign identified sheltered and unsheltered persons in participating communities and assessed their housing and health using standardized </a:t>
            </a:r>
            <a:r>
              <a:rPr lang="en-US" dirty="0" smtClean="0"/>
              <a:t>instruments</a:t>
            </a:r>
            <a:r>
              <a:rPr lang="en-US" baseline="30000" dirty="0" smtClean="0"/>
              <a:t>10</a:t>
            </a:r>
            <a:endParaRPr lang="en-US" baseline="300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475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Study Objectives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identify </a:t>
            </a:r>
            <a:r>
              <a:rPr lang="en-US" dirty="0"/>
              <a:t>correlates of </a:t>
            </a:r>
            <a:r>
              <a:rPr lang="en-US" dirty="0" smtClean="0"/>
              <a:t>unsheltered status</a:t>
            </a:r>
          </a:p>
          <a:p>
            <a:endParaRPr lang="en-US" dirty="0" smtClean="0"/>
          </a:p>
          <a:p>
            <a:r>
              <a:rPr lang="en-US" dirty="0" smtClean="0"/>
              <a:t>To assess the relationship between unsheltered status and increased risk of mortality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5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Methods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Potential Correlates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343400" cy="43021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Climate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Demographics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Duration of homelessness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Institutional history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Income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Mental </a:t>
            </a:r>
            <a:r>
              <a:rPr lang="en-US" dirty="0"/>
              <a:t>health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Substance use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Sample &amp; Analysis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953000" y="2174874"/>
            <a:ext cx="3733800" cy="43021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Sample: </a:t>
            </a:r>
            <a:r>
              <a:rPr lang="en-US" dirty="0" smtClean="0"/>
              <a:t>25,489 respondents to 100,000 Homes Campaign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Sheltered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Unsheltered 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Analysis: </a:t>
            </a:r>
            <a:r>
              <a:rPr lang="en-US" dirty="0" smtClean="0"/>
              <a:t>mixed effects</a:t>
            </a:r>
            <a:r>
              <a:rPr lang="en-US" b="1" dirty="0" smtClean="0"/>
              <a:t> </a:t>
            </a:r>
            <a:r>
              <a:rPr lang="en-US" dirty="0" smtClean="0"/>
              <a:t>logistic regressions with community entered as random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67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Respondents’ Characteristics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378185"/>
              </p:ext>
            </p:extLst>
          </p:nvPr>
        </p:nvGraphicFramePr>
        <p:xfrm>
          <a:off x="457200" y="1524000"/>
          <a:ext cx="8229600" cy="4724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72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131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131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08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29756">
                <a:tc>
                  <a:txBody>
                    <a:bodyPr/>
                    <a:lstStyle/>
                    <a:p>
                      <a:r>
                        <a:rPr lang="en-US" sz="2000" dirty="0"/>
                        <a:t>Characteristics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Sheltered</a:t>
                      </a:r>
                    </a:p>
                    <a:p>
                      <a:pPr algn="ctr"/>
                      <a:r>
                        <a:rPr lang="en-US" sz="2000" dirty="0"/>
                        <a:t>(n=11,728)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Unsheltered</a:t>
                      </a:r>
                    </a:p>
                    <a:p>
                      <a:pPr algn="ctr"/>
                      <a:r>
                        <a:rPr lang="en-US" sz="2000" dirty="0"/>
                        <a:t>(n=13,761)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p</a:t>
                      </a:r>
                      <a:endParaRPr lang="en-US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Living in cold climate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69.1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48.7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Male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70.2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75.6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Non-Hispanic white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32.9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36.7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Education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   &lt;High</a:t>
                      </a:r>
                      <a:r>
                        <a:rPr lang="en-US" sz="1800" baseline="0" dirty="0"/>
                        <a:t> school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29.3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34.9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   High school/GED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41.8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41.0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dirty="0"/>
                        <a:t>   Postsecondary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28.9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24.1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Veteran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15.2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16.4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.006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Years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spent homeless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   &lt;1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31.1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18.6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   &gt;1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69.0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81.4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22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Respondents’ Characteristics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971662"/>
              </p:ext>
            </p:extLst>
          </p:nvPr>
        </p:nvGraphicFramePr>
        <p:xfrm>
          <a:off x="457200" y="1524000"/>
          <a:ext cx="8229601" cy="4724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759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588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88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59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Characteristics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Sheltered</a:t>
                      </a:r>
                    </a:p>
                    <a:p>
                      <a:pPr algn="ctr"/>
                      <a:r>
                        <a:rPr lang="en-US" sz="2000" dirty="0"/>
                        <a:t>(n=11,728)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Unsheltered</a:t>
                      </a:r>
                    </a:p>
                    <a:p>
                      <a:pPr algn="ctr"/>
                      <a:r>
                        <a:rPr lang="en-US" sz="2000" dirty="0"/>
                        <a:t>(n=13,761)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/>
                        <a:t>p</a:t>
                      </a:r>
                      <a:endParaRPr lang="en-US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lvl="0"/>
                      <a:r>
                        <a:rPr lang="en-US" sz="1800" dirty="0"/>
                        <a:t>History</a:t>
                      </a:r>
                      <a:r>
                        <a:rPr lang="en-US" sz="1800" baseline="0" dirty="0"/>
                        <a:t> of incarceration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73.8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82.0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1612734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History of</a:t>
                      </a:r>
                      <a:r>
                        <a:rPr lang="en-US" sz="1800" baseline="0" dirty="0"/>
                        <a:t> foster care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14.5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17.3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065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Employment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24.6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21.7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Entitlement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 income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66.7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61.6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Informal income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10.4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27.7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&lt;.001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baseline="0" dirty="0">
                          <a:solidFill>
                            <a:schemeClr val="tx1"/>
                          </a:solidFill>
                        </a:rPr>
                        <a:t>Involuntary psychiatric hospitalization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19.2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24.0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Alcoholism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10.2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23.0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History of drug/alcohol</a:t>
                      </a:r>
                      <a:r>
                        <a:rPr lang="en-US" sz="1800" baseline="0" dirty="0"/>
                        <a:t> abuse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61.9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68.6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History of IV drug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15.8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21.2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dirty="0"/>
                        <a:t>History of substance abuse treatment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45.1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47.2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.001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i="0" u="none" dirty="0"/>
                        <a:t>Increased mortality risk</a:t>
                      </a:r>
                      <a:endParaRPr lang="en-US" sz="1800" b="0" i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dirty="0">
                          <a:solidFill>
                            <a:schemeClr val="tx1"/>
                          </a:solidFill>
                        </a:rPr>
                        <a:t>56.1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dirty="0">
                          <a:solidFill>
                            <a:schemeClr val="tx1"/>
                          </a:solidFill>
                        </a:rPr>
                        <a:t>59.3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 i="0" u="none" dirty="0"/>
                        <a:t>&lt;.001</a:t>
                      </a:r>
                      <a:endParaRPr lang="en-US" sz="1800" b="0" i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911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Shelter Status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381000" y="1295400"/>
            <a:ext cx="8305800" cy="639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Increased Odds of Unsheltered Status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7348591"/>
              </p:ext>
            </p:extLst>
          </p:nvPr>
        </p:nvGraphicFramePr>
        <p:xfrm>
          <a:off x="304800" y="1981200"/>
          <a:ext cx="850392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975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Shelter Status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381000" y="1295400"/>
            <a:ext cx="8305800" cy="639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Decreased Odds of Unsheltered Status</a:t>
            </a:r>
            <a:endParaRPr lang="en-US" dirty="0"/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874894"/>
              </p:ext>
            </p:extLst>
          </p:nvPr>
        </p:nvGraphicFramePr>
        <p:xfrm>
          <a:off x="304800" y="1905000"/>
          <a:ext cx="8503920" cy="447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53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Premature Mortality Risk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8229600" cy="51053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Sleeping in unsheltered situation for ≥6 months </a:t>
            </a:r>
            <a:r>
              <a:rPr lang="en-US" sz="2800" u="sng" dirty="0" smtClean="0"/>
              <a:t>and</a:t>
            </a:r>
          </a:p>
          <a:p>
            <a:pPr marL="0" indent="0">
              <a:buNone/>
            </a:pPr>
            <a:r>
              <a:rPr lang="en-US" sz="2800" u="sng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≥1 high risk condition(s):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Trimorbidity of substance use, severe mental illness, chronic medical illness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Intensive health care service use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/>
              </a:rPr>
              <a:t>&gt;60 years of 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/>
              </a:rPr>
              <a:t>HIV/AIDS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/>
              </a:rPr>
              <a:t>Liver or kidney disease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/>
              </a:rPr>
              <a:t>History of frost bite, hypothermia, immersion foot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49432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3177</TotalTime>
  <Words>1155</Words>
  <Application>Microsoft Office PowerPoint</Application>
  <PresentationFormat>On-screen Show (4:3)</PresentationFormat>
  <Paragraphs>218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Shelter Status and  Risk for Mortality</vt:lpstr>
      <vt:lpstr>Unsheltered Homelessness</vt:lpstr>
      <vt:lpstr>Study Objectives</vt:lpstr>
      <vt:lpstr>Methods</vt:lpstr>
      <vt:lpstr>Respondents’ Characteristics</vt:lpstr>
      <vt:lpstr>Respondents’ Characteristics</vt:lpstr>
      <vt:lpstr>Shelter Status</vt:lpstr>
      <vt:lpstr>Shelter Status</vt:lpstr>
      <vt:lpstr>Premature Mortality Risk</vt:lpstr>
      <vt:lpstr>Premature Mortality Risk</vt:lpstr>
      <vt:lpstr>PowerPoint Presentation</vt:lpstr>
      <vt:lpstr>Conclusions</vt:lpstr>
      <vt:lpstr>For more information</vt:lpstr>
      <vt:lpstr>References</vt:lpstr>
    </vt:vector>
  </TitlesOfParts>
  <Company>Dept. of Veterans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Montgomery, Ann Elizabeth</dc:creator>
  <cp:lastModifiedBy>mgoldstein</cp:lastModifiedBy>
  <cp:revision>169</cp:revision>
  <cp:lastPrinted>2017-03-17T19:17:29Z</cp:lastPrinted>
  <dcterms:created xsi:type="dcterms:W3CDTF">2016-04-28T14:27:25Z</dcterms:created>
  <dcterms:modified xsi:type="dcterms:W3CDTF">2017-06-14T18:55:56Z</dcterms:modified>
</cp:coreProperties>
</file>