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charts/chart4.xml" ContentType="application/vnd.openxmlformats-officedocument.drawingml.chart+xml"/>
  <Override PartName="/ppt/notesSlides/notesSlide10.xml" ContentType="application/vnd.openxmlformats-officedocument.presentationml.notesSlide+xml"/>
  <Override PartName="/ppt/charts/chart5.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8"/>
  </p:notesMasterIdLst>
  <p:handoutMasterIdLst>
    <p:handoutMasterId r:id="rId19"/>
  </p:handoutMasterIdLst>
  <p:sldIdLst>
    <p:sldId id="256" r:id="rId2"/>
    <p:sldId id="341" r:id="rId3"/>
    <p:sldId id="362" r:id="rId4"/>
    <p:sldId id="342" r:id="rId5"/>
    <p:sldId id="345" r:id="rId6"/>
    <p:sldId id="353" r:id="rId7"/>
    <p:sldId id="359" r:id="rId8"/>
    <p:sldId id="356" r:id="rId9"/>
    <p:sldId id="360" r:id="rId10"/>
    <p:sldId id="361" r:id="rId11"/>
    <p:sldId id="363" r:id="rId12"/>
    <p:sldId id="365" r:id="rId13"/>
    <p:sldId id="366" r:id="rId14"/>
    <p:sldId id="367" r:id="rId15"/>
    <p:sldId id="355" r:id="rId16"/>
    <p:sldId id="320" r:id="rId17"/>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n Elizabeth" initials="AE" lastIdx="1" clrIdx="0">
    <p:extLst/>
  </p:cmAuthor>
  <p:cmAuthor id="2" name="Melissa Dichter" initials="MD" lastIdx="1" clrIdx="1">
    <p:extLst/>
  </p:cmAuthor>
  <p:cmAuthor id="3" name="Melissa Dichter" initials="MD [2]" lastIdx="1" clrIdx="2">
    <p:extLst/>
  </p:cmAuthor>
  <p:cmAuthor id="4" name="Melissa Dichter" initials="MD [3]" lastIdx="1" clrIdx="3">
    <p:extLst/>
  </p:cmAuthor>
  <p:cmAuthor id="5" name="Melissa Dichter" initials="MD [4]" lastIdx="1" clrIdx="4">
    <p:extLst/>
  </p:cmAuthor>
  <p:cmAuthor id="6" name="Melissa Dichter" initials="MD [5]" lastIdx="1" clrIdx="5">
    <p:extLst/>
  </p:cmAuthor>
  <p:cmAuthor id="7" name="Melissa Dichter" initials="MD [6]" lastIdx="1" clrIdx="6">
    <p:extLst/>
  </p:cmAuthor>
  <p:cmAuthor id="8" name="Melissa Dichter" initials="MD [7]" lastIdx="1" clrIdx="7">
    <p:extLst/>
  </p:cmAuthor>
  <p:cmAuthor id="9" name="Melissa Dichter" initials="MD [8]" lastIdx="1" clrIdx="8">
    <p:extLst/>
  </p:cmAuthor>
  <p:cmAuthor id="10" name="Melissa Dichter" initials="MD [9]" lastIdx="1" clrIdx="9">
    <p:extLst/>
  </p:cmAuthor>
  <p:cmAuthor id="11" name="Melissa Dichter" initials="MD [10]" lastIdx="1" clrIdx="10">
    <p:extLst/>
  </p:cmAuthor>
  <p:cmAuthor id="12" name="Melissa Dichter" initials="MD [11]" lastIdx="1" clrIdx="11">
    <p:extLst/>
  </p:cmAuthor>
  <p:cmAuthor id="13" name="Melissa Dichter" initials="MD [12]" lastIdx="1" clrIdx="12">
    <p:extLst/>
  </p:cmAuthor>
  <p:cmAuthor id="14" name="Ann Elizabeth Montgomery" initials="AEM" lastIdx="3" clrIdx="1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1992"/>
    <a:srgbClr val="293079"/>
    <a:srgbClr val="9D1F20"/>
    <a:srgbClr val="011981"/>
    <a:srgbClr val="9B3221"/>
    <a:srgbClr val="9B3230"/>
    <a:srgbClr val="883230"/>
    <a:srgbClr val="011C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29929" autoAdjust="0"/>
    <p:restoredTop sz="70551" autoAdjust="0"/>
  </p:normalViewPr>
  <p:slideViewPr>
    <p:cSldViewPr>
      <p:cViewPr varScale="1">
        <p:scale>
          <a:sx n="75" d="100"/>
          <a:sy n="75" d="100"/>
        </p:scale>
        <p:origin x="468" y="72"/>
      </p:cViewPr>
      <p:guideLst>
        <p:guide orient="horz" pos="2160"/>
        <p:guide pos="2880"/>
      </p:guideLst>
    </p:cSldViewPr>
  </p:slideViewPr>
  <p:outlineViewPr>
    <p:cViewPr>
      <p:scale>
        <a:sx n="33" d="100"/>
        <a:sy n="33" d="100"/>
      </p:scale>
      <p:origin x="0" y="0"/>
    </p:cViewPr>
  </p:outlineViewPr>
  <p:notesTextViewPr>
    <p:cViewPr>
      <p:scale>
        <a:sx n="1" d="1"/>
        <a:sy n="1" d="1"/>
      </p:scale>
      <p:origin x="0" y="-1206"/>
    </p:cViewPr>
  </p:notesTextViewPr>
  <p:notesViewPr>
    <p:cSldViewPr>
      <p:cViewPr varScale="1">
        <p:scale>
          <a:sx n="80" d="100"/>
          <a:sy n="80" d="100"/>
        </p:scale>
        <p:origin x="204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Ann%20Elizabeth\Documents\Work\HSR&amp;DMeetingGraph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oleObject" Target="file:///\\phealth-fs1\Staff_Home$\amontgomery\CurrentStudies\NCHAV_FY17\IPV+HL\Charts2.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phealth-fs1\Staff_Home$\amontgomery\CurrentStudies\NCHAV_FY17\IPV+HL\Charts2.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phealth-fs1\Staff_Home$\amontgomery\CurrentStudies\NCHAV_FY17\IPV+HL\Charts2.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Ann%20Elizabeth\Documents\Work\Charts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5712366668212312"/>
          <c:y val="2.6960784313725498E-2"/>
          <c:w val="0.47669459776210449"/>
          <c:h val="0.94607843137254899"/>
        </c:manualLayout>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Sheet4!$B$1:$B$13</c:f>
              <c:strCache>
                <c:ptCount val="13"/>
                <c:pt idx="0">
                  <c:v>SUD</c:v>
                </c:pt>
                <c:pt idx="1">
                  <c:v>MH Diagnosis</c:v>
                </c:pt>
                <c:pt idx="2">
                  <c:v>MST</c:v>
                </c:pt>
                <c:pt idx="3">
                  <c:v>OEF/OIF</c:v>
                </c:pt>
                <c:pt idx="4">
                  <c:v>Married</c:v>
                </c:pt>
                <c:pt idx="5">
                  <c:v>Service-Connected Disability</c:v>
                </c:pt>
                <c:pt idx="6">
                  <c:v>Hispanic or Latina</c:v>
                </c:pt>
                <c:pt idx="7">
                  <c:v>Black or African American</c:v>
                </c:pt>
                <c:pt idx="8">
                  <c:v>White</c:v>
                </c:pt>
                <c:pt idx="9">
                  <c:v>51+</c:v>
                </c:pt>
                <c:pt idx="10">
                  <c:v>41–50</c:v>
                </c:pt>
                <c:pt idx="11">
                  <c:v>31–40</c:v>
                </c:pt>
                <c:pt idx="12">
                  <c:v>18–30</c:v>
                </c:pt>
              </c:strCache>
            </c:strRef>
          </c:cat>
          <c:val>
            <c:numRef>
              <c:f>Sheet4!$C$1:$C$13</c:f>
              <c:numCache>
                <c:formatCode>0.0%</c:formatCode>
                <c:ptCount val="13"/>
                <c:pt idx="0">
                  <c:v>4.5999999999999999E-2</c:v>
                </c:pt>
                <c:pt idx="1">
                  <c:v>0.307</c:v>
                </c:pt>
                <c:pt idx="2">
                  <c:v>0.27600000000000002</c:v>
                </c:pt>
                <c:pt idx="3">
                  <c:v>0.26300000000000001</c:v>
                </c:pt>
                <c:pt idx="4">
                  <c:v>0.32299999999999995</c:v>
                </c:pt>
                <c:pt idx="5">
                  <c:v>0.68400000000000005</c:v>
                </c:pt>
                <c:pt idx="6">
                  <c:v>5.5999999999999994E-2</c:v>
                </c:pt>
                <c:pt idx="7">
                  <c:v>0.38900000000000001</c:v>
                </c:pt>
                <c:pt idx="8">
                  <c:v>0.52400000000000002</c:v>
                </c:pt>
                <c:pt idx="9">
                  <c:v>0.33200000000000002</c:v>
                </c:pt>
                <c:pt idx="10">
                  <c:v>0.23100000000000001</c:v>
                </c:pt>
                <c:pt idx="11">
                  <c:v>0.26800000000000002</c:v>
                </c:pt>
                <c:pt idx="12">
                  <c:v>0.16899999999999998</c:v>
                </c:pt>
              </c:numCache>
            </c:numRef>
          </c:val>
          <c:extLst>
            <c:ext xmlns:c16="http://schemas.microsoft.com/office/drawing/2014/chart" uri="{C3380CC4-5D6E-409C-BE32-E72D297353CC}">
              <c16:uniqueId val="{00000000-709B-4723-A206-5FD3BBB5D90A}"/>
            </c:ext>
          </c:extLst>
        </c:ser>
        <c:dLbls>
          <c:dLblPos val="outEnd"/>
          <c:showLegendKey val="0"/>
          <c:showVal val="1"/>
          <c:showCatName val="0"/>
          <c:showSerName val="0"/>
          <c:showPercent val="0"/>
          <c:showBubbleSize val="0"/>
        </c:dLbls>
        <c:gapWidth val="182"/>
        <c:axId val="144891264"/>
        <c:axId val="162743424"/>
      </c:barChart>
      <c:catAx>
        <c:axId val="1448912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200" b="0" i="0" u="none" strike="noStrike" kern="1200" baseline="0">
                <a:solidFill>
                  <a:schemeClr val="tx1">
                    <a:lumMod val="65000"/>
                    <a:lumOff val="35000"/>
                  </a:schemeClr>
                </a:solidFill>
                <a:latin typeface="+mn-lt"/>
                <a:ea typeface="+mn-ea"/>
                <a:cs typeface="+mn-cs"/>
              </a:defRPr>
            </a:pPr>
            <a:endParaRPr lang="en-US"/>
          </a:p>
        </c:txPr>
        <c:crossAx val="162743424"/>
        <c:crosses val="autoZero"/>
        <c:auto val="1"/>
        <c:lblAlgn val="ctr"/>
        <c:lblOffset val="100"/>
        <c:noMultiLvlLbl val="0"/>
      </c:catAx>
      <c:valAx>
        <c:axId val="162743424"/>
        <c:scaling>
          <c:orientation val="minMax"/>
        </c:scaling>
        <c:delete val="1"/>
        <c:axPos val="b"/>
        <c:numFmt formatCode="0.0%" sourceLinked="1"/>
        <c:majorTickMark val="none"/>
        <c:minorTickMark val="none"/>
        <c:tickLblPos val="nextTo"/>
        <c:crossAx val="1448912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pieChart>
        <c:varyColors val="1"/>
        <c:ser>
          <c:idx val="0"/>
          <c:order val="0"/>
          <c:dLbls>
            <c:dLbl>
              <c:idx val="0"/>
              <c:spPr/>
              <c:txPr>
                <a:bodyPr/>
                <a:lstStyle/>
                <a:p>
                  <a:pPr>
                    <a:defRPr sz="2400">
                      <a:solidFill>
                        <a:schemeClr val="bg1"/>
                      </a:solidFill>
                    </a:defRPr>
                  </a:pPr>
                  <a:endParaRPr lang="en-US"/>
                </a:p>
              </c:txPr>
              <c:dLblPos val="bestFit"/>
              <c:showLegendKey val="0"/>
              <c:showVal val="1"/>
              <c:showCatName val="0"/>
              <c:showSerName val="0"/>
              <c:showPercent val="0"/>
              <c:showBubbleSize val="0"/>
              <c:extLst>
                <c:ext xmlns:c16="http://schemas.microsoft.com/office/drawing/2014/chart" uri="{C3380CC4-5D6E-409C-BE32-E72D297353CC}">
                  <c16:uniqueId val="{00000000-92A5-4B3A-B3D0-03CA850B9777}"/>
                </c:ext>
              </c:extLst>
            </c:dLbl>
            <c:dLbl>
              <c:idx val="1"/>
              <c:layout>
                <c:manualLayout>
                  <c:x val="0.16902515723270439"/>
                  <c:y val="0.11186370723755365"/>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2A5-4B3A-B3D0-03CA850B9777}"/>
                </c:ext>
              </c:extLst>
            </c:dLbl>
            <c:spPr>
              <a:noFill/>
              <a:ln>
                <a:noFill/>
              </a:ln>
              <a:effectLst/>
            </c:spPr>
            <c:txPr>
              <a:bodyPr/>
              <a:lstStyle/>
              <a:p>
                <a:pPr>
                  <a:defRPr sz="2400"/>
                </a:pPr>
                <a:endParaRPr lang="en-US"/>
              </a:p>
            </c:txPr>
            <c:dLblPos val="bestFit"/>
            <c:showLegendKey val="0"/>
            <c:showVal val="1"/>
            <c:showCatName val="0"/>
            <c:showSerName val="0"/>
            <c:showPercent val="0"/>
            <c:showBubbleSize val="0"/>
            <c:showLeaderLines val="1"/>
            <c:extLst>
              <c:ext xmlns:c15="http://schemas.microsoft.com/office/drawing/2012/chart" uri="{CE6537A1-D6FC-4f65-9D91-7224C49458BB}"/>
            </c:extLst>
          </c:dLbls>
          <c:cat>
            <c:strRef>
              <c:f>Sheet3!$A$1:$B$1</c:f>
              <c:strCache>
                <c:ptCount val="2"/>
                <c:pt idx="0">
                  <c:v>IPV+</c:v>
                </c:pt>
                <c:pt idx="1">
                  <c:v>IPV-</c:v>
                </c:pt>
              </c:strCache>
            </c:strRef>
          </c:cat>
          <c:val>
            <c:numRef>
              <c:f>Sheet3!$A$2:$B$2</c:f>
              <c:numCache>
                <c:formatCode>0.0%</c:formatCode>
                <c:ptCount val="2"/>
                <c:pt idx="0">
                  <c:v>8.4252996321348042E-2</c:v>
                </c:pt>
                <c:pt idx="1">
                  <c:v>0.91574700367865192</c:v>
                </c:pt>
              </c:numCache>
            </c:numRef>
          </c:val>
          <c:extLst>
            <c:ext xmlns:c16="http://schemas.microsoft.com/office/drawing/2014/chart" uri="{C3380CC4-5D6E-409C-BE32-E72D297353CC}">
              <c16:uniqueId val="{00000001-92A5-4B3A-B3D0-03CA850B9777}"/>
            </c:ext>
          </c:extLst>
        </c:ser>
        <c:dLbls>
          <c:dLblPos val="bestFit"/>
          <c:showLegendKey val="0"/>
          <c:showVal val="1"/>
          <c:showCatName val="0"/>
          <c:showSerName val="0"/>
          <c:showPercent val="0"/>
          <c:showBubbleSize val="0"/>
          <c:showLeaderLines val="1"/>
        </c:dLbls>
        <c:firstSliceAng val="94"/>
      </c:pieChart>
    </c:plotArea>
    <c:legend>
      <c:legendPos val="b"/>
      <c:overlay val="0"/>
      <c:txPr>
        <a:bodyPr/>
        <a:lstStyle/>
        <a:p>
          <a:pPr>
            <a:defRPr sz="24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pieChart>
        <c:varyColors val="1"/>
        <c:ser>
          <c:idx val="0"/>
          <c:order val="0"/>
          <c:dLbls>
            <c:dLbl>
              <c:idx val="0"/>
              <c:layout>
                <c:manualLayout>
                  <c:x val="-0.1234991497803259"/>
                  <c:y val="-9.2592460033404919E-2"/>
                </c:manualLayout>
              </c:layout>
              <c:dLblPos val="bestFit"/>
              <c:showLegendKey val="0"/>
              <c:showVal val="1"/>
              <c:showCatName val="0"/>
              <c:showSerName val="0"/>
              <c:showPercent val="0"/>
              <c:showBubbleSize val="0"/>
              <c:extLst>
                <c:ext xmlns:c15="http://schemas.microsoft.com/office/drawing/2012/chart" uri="{CE6537A1-D6FC-4f65-9D91-7224C49458BB}">
                  <c15:layout>
                    <c:manualLayout>
                      <c:w val="0.25309702300659381"/>
                      <c:h val="7.575757575757576E-2"/>
                    </c:manualLayout>
                  </c15:layout>
                </c:ext>
                <c:ext xmlns:c16="http://schemas.microsoft.com/office/drawing/2014/chart" uri="{C3380CC4-5D6E-409C-BE32-E72D297353CC}">
                  <c16:uniqueId val="{00000000-CD97-4D54-B49F-0AC8583B811C}"/>
                </c:ext>
              </c:extLst>
            </c:dLbl>
            <c:dLbl>
              <c:idx val="1"/>
              <c:layout>
                <c:manualLayout>
                  <c:x val="0.22165047004522415"/>
                  <c:y val="9.0839689960629924E-2"/>
                </c:manualLayout>
              </c:layout>
              <c:spPr/>
              <c:txPr>
                <a:bodyPr/>
                <a:lstStyle/>
                <a:p>
                  <a:pPr>
                    <a:defRPr sz="2400">
                      <a:solidFill>
                        <a:schemeClr val="tx1"/>
                      </a:solidFill>
                    </a:defRPr>
                  </a:pPr>
                  <a:endParaRPr lang="en-US"/>
                </a:p>
              </c:txPr>
              <c:dLblPos val="bestFit"/>
              <c:showLegendKey val="0"/>
              <c:showVal val="1"/>
              <c:showCatName val="0"/>
              <c:showSerName val="0"/>
              <c:showPercent val="0"/>
              <c:showBubbleSize val="0"/>
              <c:extLst>
                <c:ext xmlns:c15="http://schemas.microsoft.com/office/drawing/2012/chart" uri="{CE6537A1-D6FC-4f65-9D91-7224C49458BB}">
                  <c15:layout>
                    <c:manualLayout>
                      <c:w val="0.25173993698626057"/>
                      <c:h val="0.15553030303030302"/>
                    </c:manualLayout>
                  </c15:layout>
                </c:ext>
                <c:ext xmlns:c16="http://schemas.microsoft.com/office/drawing/2014/chart" uri="{C3380CC4-5D6E-409C-BE32-E72D297353CC}">
                  <c16:uniqueId val="{00000000-4727-4BB5-AE6C-5A9FAD79DCA3}"/>
                </c:ext>
              </c:extLst>
            </c:dLbl>
            <c:spPr>
              <a:noFill/>
              <a:ln>
                <a:noFill/>
              </a:ln>
              <a:effectLst/>
            </c:spPr>
            <c:txPr>
              <a:bodyPr/>
              <a:lstStyle/>
              <a:p>
                <a:pPr>
                  <a:defRPr sz="2400">
                    <a:solidFill>
                      <a:schemeClr val="bg1"/>
                    </a:solidFill>
                  </a:defRPr>
                </a:pPr>
                <a:endParaRPr lang="en-US"/>
              </a:p>
            </c:txPr>
            <c:dLblPos val="bestFit"/>
            <c:showLegendKey val="0"/>
            <c:showVal val="1"/>
            <c:showCatName val="0"/>
            <c:showSerName val="0"/>
            <c:showPercent val="0"/>
            <c:showBubbleSize val="0"/>
            <c:showLeaderLines val="1"/>
            <c:extLst>
              <c:ext xmlns:c15="http://schemas.microsoft.com/office/drawing/2012/chart" uri="{CE6537A1-D6FC-4f65-9D91-7224C49458BB}"/>
            </c:extLst>
          </c:dLbls>
          <c:cat>
            <c:strRef>
              <c:f>Sheet3!$A$4:$B$4</c:f>
              <c:strCache>
                <c:ptCount val="2"/>
                <c:pt idx="0">
                  <c:v>Housing Instability</c:v>
                </c:pt>
                <c:pt idx="1">
                  <c:v>No Housing Instability</c:v>
                </c:pt>
              </c:strCache>
            </c:strRef>
          </c:cat>
          <c:val>
            <c:numRef>
              <c:f>Sheet3!$A$5:$B$5</c:f>
              <c:numCache>
                <c:formatCode>0.0%</c:formatCode>
                <c:ptCount val="2"/>
                <c:pt idx="0">
                  <c:v>0.11273288240180372</c:v>
                </c:pt>
                <c:pt idx="1">
                  <c:v>0.88726711759819632</c:v>
                </c:pt>
              </c:numCache>
            </c:numRef>
          </c:val>
          <c:extLst>
            <c:ext xmlns:c16="http://schemas.microsoft.com/office/drawing/2014/chart" uri="{C3380CC4-5D6E-409C-BE32-E72D297353CC}">
              <c16:uniqueId val="{00000001-4727-4BB5-AE6C-5A9FAD79DCA3}"/>
            </c:ext>
          </c:extLst>
        </c:ser>
        <c:dLbls>
          <c:dLblPos val="bestFit"/>
          <c:showLegendKey val="0"/>
          <c:showVal val="1"/>
          <c:showCatName val="0"/>
          <c:showSerName val="0"/>
          <c:showPercent val="0"/>
          <c:showBubbleSize val="0"/>
          <c:showLeaderLines val="1"/>
        </c:dLbls>
        <c:firstSliceAng val="94"/>
      </c:pieChart>
    </c:plotArea>
    <c:legend>
      <c:legendPos val="b"/>
      <c:overlay val="0"/>
      <c:txPr>
        <a:bodyPr/>
        <a:lstStyle/>
        <a:p>
          <a:pPr>
            <a:defRPr sz="24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63139556568586808"/>
          <c:y val="2.2448261287155904E-2"/>
          <c:w val="0.35106057466500901"/>
          <c:h val="0.93826728146032123"/>
        </c:manualLayout>
      </c:layout>
      <c:barChart>
        <c:barDir val="bar"/>
        <c:grouping val="clustered"/>
        <c:varyColors val="0"/>
        <c:ser>
          <c:idx val="0"/>
          <c:order val="0"/>
          <c:invertIfNegative val="0"/>
          <c:dPt>
            <c:idx val="6"/>
            <c:invertIfNegative val="0"/>
            <c:bubble3D val="0"/>
            <c:spPr>
              <a:solidFill>
                <a:schemeClr val="accent2"/>
              </a:solidFill>
            </c:spPr>
            <c:extLst>
              <c:ext xmlns:c16="http://schemas.microsoft.com/office/drawing/2014/chart" uri="{C3380CC4-5D6E-409C-BE32-E72D297353CC}">
                <c16:uniqueId val="{00000001-A17D-4397-992D-DCEB89C2A023}"/>
              </c:ext>
            </c:extLst>
          </c:dPt>
          <c:dLbls>
            <c:spPr>
              <a:noFill/>
              <a:ln>
                <a:noFill/>
              </a:ln>
              <a:effectLst/>
            </c:spPr>
            <c:txPr>
              <a:bodyPr/>
              <a:lstStyle/>
              <a:p>
                <a:pPr>
                  <a:defRPr sz="22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Sheet3!$T$17:$T$23</c:f>
              <c:strCache>
                <c:ptCount val="7"/>
                <c:pt idx="0">
                  <c:v>ICD-9/10 Code </c:v>
                </c:pt>
                <c:pt idx="1">
                  <c:v>Other</c:v>
                </c:pt>
                <c:pt idx="2">
                  <c:v>HUD-VASH</c:v>
                </c:pt>
                <c:pt idx="3">
                  <c:v>GPD</c:v>
                </c:pt>
                <c:pt idx="4">
                  <c:v>HCHV</c:v>
                </c:pt>
                <c:pt idx="5">
                  <c:v>Postive Screen for Housing Instability</c:v>
                </c:pt>
                <c:pt idx="6">
                  <c:v>Any Indicator of Housing Instability </c:v>
                </c:pt>
              </c:strCache>
            </c:strRef>
          </c:cat>
          <c:val>
            <c:numRef>
              <c:f>Sheet3!$U$17:$U$23</c:f>
              <c:numCache>
                <c:formatCode>General</c:formatCode>
                <c:ptCount val="7"/>
                <c:pt idx="0">
                  <c:v>2.64</c:v>
                </c:pt>
                <c:pt idx="1">
                  <c:v>2.23</c:v>
                </c:pt>
                <c:pt idx="2">
                  <c:v>2.2200000000000002</c:v>
                </c:pt>
                <c:pt idx="3" formatCode="0.00">
                  <c:v>3.2</c:v>
                </c:pt>
                <c:pt idx="4">
                  <c:v>3.09</c:v>
                </c:pt>
                <c:pt idx="5">
                  <c:v>3.28</c:v>
                </c:pt>
                <c:pt idx="6">
                  <c:v>2.74</c:v>
                </c:pt>
              </c:numCache>
            </c:numRef>
          </c:val>
          <c:extLst>
            <c:ext xmlns:c16="http://schemas.microsoft.com/office/drawing/2014/chart" uri="{C3380CC4-5D6E-409C-BE32-E72D297353CC}">
              <c16:uniqueId val="{00000002-A17D-4397-992D-DCEB89C2A023}"/>
            </c:ext>
          </c:extLst>
        </c:ser>
        <c:dLbls>
          <c:dLblPos val="outEnd"/>
          <c:showLegendKey val="0"/>
          <c:showVal val="1"/>
          <c:showCatName val="0"/>
          <c:showSerName val="0"/>
          <c:showPercent val="0"/>
          <c:showBubbleSize val="0"/>
        </c:dLbls>
        <c:gapWidth val="150"/>
        <c:axId val="175844736"/>
        <c:axId val="193053440"/>
      </c:barChart>
      <c:catAx>
        <c:axId val="175844736"/>
        <c:scaling>
          <c:orientation val="minMax"/>
        </c:scaling>
        <c:delete val="0"/>
        <c:axPos val="l"/>
        <c:numFmt formatCode="General" sourceLinked="0"/>
        <c:majorTickMark val="out"/>
        <c:minorTickMark val="none"/>
        <c:tickLblPos val="nextTo"/>
        <c:txPr>
          <a:bodyPr/>
          <a:lstStyle/>
          <a:p>
            <a:pPr>
              <a:defRPr sz="2200"/>
            </a:pPr>
            <a:endParaRPr lang="en-US"/>
          </a:p>
        </c:txPr>
        <c:crossAx val="193053440"/>
        <c:crosses val="autoZero"/>
        <c:auto val="1"/>
        <c:lblAlgn val="ctr"/>
        <c:lblOffset val="100"/>
        <c:noMultiLvlLbl val="0"/>
      </c:catAx>
      <c:valAx>
        <c:axId val="193053440"/>
        <c:scaling>
          <c:orientation val="minMax"/>
        </c:scaling>
        <c:delete val="1"/>
        <c:axPos val="b"/>
        <c:numFmt formatCode="General" sourceLinked="1"/>
        <c:majorTickMark val="out"/>
        <c:minorTickMark val="none"/>
        <c:tickLblPos val="nextTo"/>
        <c:crossAx val="175844736"/>
        <c:crosses val="autoZero"/>
        <c:crossBetween val="between"/>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49991700690191504"/>
          <c:y val="3.0866359269839369E-2"/>
          <c:w val="0.48310768445610963"/>
          <c:h val="0.93826728146032123"/>
        </c:manualLayout>
      </c:layout>
      <c:barChart>
        <c:barDir val="bar"/>
        <c:grouping val="clustered"/>
        <c:varyColors val="0"/>
        <c:ser>
          <c:idx val="0"/>
          <c:order val="0"/>
          <c:invertIfNegative val="0"/>
          <c:dPt>
            <c:idx val="3"/>
            <c:invertIfNegative val="0"/>
            <c:bubble3D val="0"/>
            <c:spPr>
              <a:solidFill>
                <a:schemeClr val="accent1">
                  <a:lumMod val="20000"/>
                  <a:lumOff val="80000"/>
                </a:schemeClr>
              </a:solidFill>
            </c:spPr>
            <c:extLst>
              <c:ext xmlns:c16="http://schemas.microsoft.com/office/drawing/2014/chart" uri="{C3380CC4-5D6E-409C-BE32-E72D297353CC}">
                <c16:uniqueId val="{00000001-8D63-4F2D-9BC7-6D8417B7FD43}"/>
              </c:ext>
            </c:extLst>
          </c:dPt>
          <c:dPt>
            <c:idx val="6"/>
            <c:invertIfNegative val="0"/>
            <c:bubble3D val="0"/>
            <c:spPr>
              <a:solidFill>
                <a:schemeClr val="accent1">
                  <a:lumMod val="20000"/>
                  <a:lumOff val="80000"/>
                </a:schemeClr>
              </a:solidFill>
            </c:spPr>
            <c:extLst>
              <c:ext xmlns:c16="http://schemas.microsoft.com/office/drawing/2014/chart" uri="{C3380CC4-5D6E-409C-BE32-E72D297353CC}">
                <c16:uniqueId val="{00000003-8D63-4F2D-9BC7-6D8417B7FD43}"/>
              </c:ext>
            </c:extLst>
          </c:dPt>
          <c:dPt>
            <c:idx val="7"/>
            <c:invertIfNegative val="0"/>
            <c:bubble3D val="0"/>
            <c:spPr>
              <a:solidFill>
                <a:schemeClr val="accent1">
                  <a:lumMod val="20000"/>
                  <a:lumOff val="80000"/>
                </a:schemeClr>
              </a:solidFill>
            </c:spPr>
            <c:extLst>
              <c:ext xmlns:c16="http://schemas.microsoft.com/office/drawing/2014/chart" uri="{C3380CC4-5D6E-409C-BE32-E72D297353CC}">
                <c16:uniqueId val="{00000005-8D63-4F2D-9BC7-6D8417B7FD43}"/>
              </c:ext>
            </c:extLst>
          </c:dPt>
          <c:dPt>
            <c:idx val="10"/>
            <c:invertIfNegative val="0"/>
            <c:bubble3D val="0"/>
            <c:spPr>
              <a:solidFill>
                <a:schemeClr val="accent1">
                  <a:lumMod val="20000"/>
                  <a:lumOff val="80000"/>
                </a:schemeClr>
              </a:solidFill>
            </c:spPr>
            <c:extLst>
              <c:ext xmlns:c16="http://schemas.microsoft.com/office/drawing/2014/chart" uri="{C3380CC4-5D6E-409C-BE32-E72D297353CC}">
                <c16:uniqueId val="{00000007-8D63-4F2D-9BC7-6D8417B7FD43}"/>
              </c:ext>
            </c:extLst>
          </c:dPt>
          <c:dPt>
            <c:idx val="11"/>
            <c:invertIfNegative val="0"/>
            <c:bubble3D val="0"/>
            <c:spPr>
              <a:solidFill>
                <a:schemeClr val="accent1">
                  <a:lumMod val="20000"/>
                  <a:lumOff val="80000"/>
                </a:schemeClr>
              </a:solidFill>
            </c:spPr>
            <c:extLst>
              <c:ext xmlns:c16="http://schemas.microsoft.com/office/drawing/2014/chart" uri="{C3380CC4-5D6E-409C-BE32-E72D297353CC}">
                <c16:uniqueId val="{00000009-8D63-4F2D-9BC7-6D8417B7FD43}"/>
              </c:ext>
            </c:extLst>
          </c:dPt>
          <c:dLbls>
            <c:dLbl>
              <c:idx val="3"/>
              <c:delete val="1"/>
              <c:extLst>
                <c:ext xmlns:c15="http://schemas.microsoft.com/office/drawing/2012/chart" uri="{CE6537A1-D6FC-4f65-9D91-7224C49458BB}"/>
                <c:ext xmlns:c16="http://schemas.microsoft.com/office/drawing/2014/chart" uri="{C3380CC4-5D6E-409C-BE32-E72D297353CC}">
                  <c16:uniqueId val="{00000001-8D63-4F2D-9BC7-6D8417B7FD43}"/>
                </c:ext>
              </c:extLst>
            </c:dLbl>
            <c:dLbl>
              <c:idx val="6"/>
              <c:delete val="1"/>
              <c:extLst>
                <c:ext xmlns:c15="http://schemas.microsoft.com/office/drawing/2012/chart" uri="{CE6537A1-D6FC-4f65-9D91-7224C49458BB}"/>
                <c:ext xmlns:c16="http://schemas.microsoft.com/office/drawing/2014/chart" uri="{C3380CC4-5D6E-409C-BE32-E72D297353CC}">
                  <c16:uniqueId val="{00000003-8D63-4F2D-9BC7-6D8417B7FD43}"/>
                </c:ext>
              </c:extLst>
            </c:dLbl>
            <c:dLbl>
              <c:idx val="7"/>
              <c:delete val="1"/>
              <c:extLst>
                <c:ext xmlns:c15="http://schemas.microsoft.com/office/drawing/2012/chart" uri="{CE6537A1-D6FC-4f65-9D91-7224C49458BB}"/>
                <c:ext xmlns:c16="http://schemas.microsoft.com/office/drawing/2014/chart" uri="{C3380CC4-5D6E-409C-BE32-E72D297353CC}">
                  <c16:uniqueId val="{00000005-8D63-4F2D-9BC7-6D8417B7FD43}"/>
                </c:ext>
              </c:extLst>
            </c:dLbl>
            <c:dLbl>
              <c:idx val="10"/>
              <c:delete val="1"/>
              <c:extLst>
                <c:ext xmlns:c15="http://schemas.microsoft.com/office/drawing/2012/chart" uri="{CE6537A1-D6FC-4f65-9D91-7224C49458BB}"/>
                <c:ext xmlns:c16="http://schemas.microsoft.com/office/drawing/2014/chart" uri="{C3380CC4-5D6E-409C-BE32-E72D297353CC}">
                  <c16:uniqueId val="{00000007-8D63-4F2D-9BC7-6D8417B7FD43}"/>
                </c:ext>
              </c:extLst>
            </c:dLbl>
            <c:dLbl>
              <c:idx val="11"/>
              <c:delete val="1"/>
              <c:extLst>
                <c:ext xmlns:c15="http://schemas.microsoft.com/office/drawing/2012/chart" uri="{CE6537A1-D6FC-4f65-9D91-7224C49458BB}"/>
                <c:ext xmlns:c16="http://schemas.microsoft.com/office/drawing/2014/chart" uri="{C3380CC4-5D6E-409C-BE32-E72D297353CC}">
                  <c16:uniqueId val="{00000009-8D63-4F2D-9BC7-6D8417B7FD43}"/>
                </c:ext>
              </c:extLst>
            </c:dLbl>
            <c:spPr>
              <a:noFill/>
              <a:ln>
                <a:noFill/>
              </a:ln>
              <a:effectLst/>
            </c:spPr>
            <c:txPr>
              <a:bodyPr/>
              <a:lstStyle/>
              <a:p>
                <a:pPr>
                  <a:defRPr sz="22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Sheet3!$T$37:$T$48</c:f>
              <c:strCache>
                <c:ptCount val="12"/>
                <c:pt idx="0">
                  <c:v>SUD</c:v>
                </c:pt>
                <c:pt idx="1">
                  <c:v>MH Diagnosis</c:v>
                </c:pt>
                <c:pt idx="2">
                  <c:v>MST</c:v>
                </c:pt>
                <c:pt idx="3">
                  <c:v>Not OEF/OIF</c:v>
                </c:pt>
                <c:pt idx="4">
                  <c:v>Unmarried</c:v>
                </c:pt>
                <c:pt idx="5">
                  <c:v>No Service-Connected Disability</c:v>
                </c:pt>
                <c:pt idx="6">
                  <c:v>Missing</c:v>
                </c:pt>
                <c:pt idx="7">
                  <c:v>Other or Multiple</c:v>
                </c:pt>
                <c:pt idx="8">
                  <c:v>Black or African American</c:v>
                </c:pt>
                <c:pt idx="9">
                  <c:v>41–50</c:v>
                </c:pt>
                <c:pt idx="10">
                  <c:v>31–40</c:v>
                </c:pt>
                <c:pt idx="11">
                  <c:v>18–30</c:v>
                </c:pt>
              </c:strCache>
            </c:strRef>
          </c:cat>
          <c:val>
            <c:numRef>
              <c:f>Sheet3!$U$37:$U$48</c:f>
              <c:numCache>
                <c:formatCode>0.00</c:formatCode>
                <c:ptCount val="12"/>
                <c:pt idx="0">
                  <c:v>6.96</c:v>
                </c:pt>
                <c:pt idx="1">
                  <c:v>2.21</c:v>
                </c:pt>
                <c:pt idx="2">
                  <c:v>1.94</c:v>
                </c:pt>
                <c:pt idx="3">
                  <c:v>1.1904761904761905</c:v>
                </c:pt>
                <c:pt idx="4">
                  <c:v>3.125</c:v>
                </c:pt>
                <c:pt idx="5">
                  <c:v>1.7857142857142856</c:v>
                </c:pt>
                <c:pt idx="6">
                  <c:v>1.62</c:v>
                </c:pt>
                <c:pt idx="7">
                  <c:v>2.1</c:v>
                </c:pt>
                <c:pt idx="8">
                  <c:v>1.84</c:v>
                </c:pt>
                <c:pt idx="9">
                  <c:v>1.88</c:v>
                </c:pt>
                <c:pt idx="10">
                  <c:v>1.29</c:v>
                </c:pt>
                <c:pt idx="11">
                  <c:v>1.51</c:v>
                </c:pt>
              </c:numCache>
            </c:numRef>
          </c:val>
          <c:extLst>
            <c:ext xmlns:c16="http://schemas.microsoft.com/office/drawing/2014/chart" uri="{C3380CC4-5D6E-409C-BE32-E72D297353CC}">
              <c16:uniqueId val="{0000000A-8D63-4F2D-9BC7-6D8417B7FD43}"/>
            </c:ext>
          </c:extLst>
        </c:ser>
        <c:dLbls>
          <c:dLblPos val="outEnd"/>
          <c:showLegendKey val="0"/>
          <c:showVal val="1"/>
          <c:showCatName val="0"/>
          <c:showSerName val="0"/>
          <c:showPercent val="0"/>
          <c:showBubbleSize val="0"/>
        </c:dLbls>
        <c:gapWidth val="150"/>
        <c:axId val="81742464"/>
        <c:axId val="82013568"/>
      </c:barChart>
      <c:catAx>
        <c:axId val="81742464"/>
        <c:scaling>
          <c:orientation val="minMax"/>
        </c:scaling>
        <c:delete val="0"/>
        <c:axPos val="l"/>
        <c:numFmt formatCode="General" sourceLinked="0"/>
        <c:majorTickMark val="out"/>
        <c:minorTickMark val="none"/>
        <c:tickLblPos val="nextTo"/>
        <c:txPr>
          <a:bodyPr/>
          <a:lstStyle/>
          <a:p>
            <a:pPr>
              <a:defRPr sz="2200"/>
            </a:pPr>
            <a:endParaRPr lang="en-US"/>
          </a:p>
        </c:txPr>
        <c:crossAx val="82013568"/>
        <c:crosses val="autoZero"/>
        <c:auto val="1"/>
        <c:lblAlgn val="ctr"/>
        <c:lblOffset val="100"/>
        <c:noMultiLvlLbl val="0"/>
      </c:catAx>
      <c:valAx>
        <c:axId val="82013568"/>
        <c:scaling>
          <c:orientation val="minMax"/>
        </c:scaling>
        <c:delete val="1"/>
        <c:axPos val="b"/>
        <c:numFmt formatCode="0.00" sourceLinked="1"/>
        <c:majorTickMark val="out"/>
        <c:minorTickMark val="none"/>
        <c:tickLblPos val="nextTo"/>
        <c:crossAx val="81742464"/>
        <c:crosses val="autoZero"/>
        <c:crossBetween val="between"/>
      </c:valAx>
    </c:plotArea>
    <c:plotVisOnly val="1"/>
    <c:dispBlanksAs val="gap"/>
    <c:showDLblsOverMax val="0"/>
  </c:chart>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2A7FFA-D253-4CCE-9B63-0492E2C899E4}" type="doc">
      <dgm:prSet loTypeId="urn:microsoft.com/office/officeart/2005/8/layout/venn1" loCatId="relationship" qsTypeId="urn:microsoft.com/office/officeart/2005/8/quickstyle/simple1" qsCatId="simple" csTypeId="urn:microsoft.com/office/officeart/2005/8/colors/colorful1" csCatId="colorful" phldr="1"/>
      <dgm:spPr/>
    </dgm:pt>
    <dgm:pt modelId="{B4C03826-C32F-44E3-ABCF-4BEC8BC65D0A}">
      <dgm:prSet phldrT="[Text]" custT="1"/>
      <dgm:spPr>
        <a:solidFill>
          <a:schemeClr val="accent1">
            <a:alpha val="50000"/>
          </a:schemeClr>
        </a:solidFill>
      </dgm:spPr>
      <dgm:t>
        <a:bodyPr/>
        <a:lstStyle/>
        <a:p>
          <a:r>
            <a:rPr lang="en-US" sz="3200" b="1" dirty="0"/>
            <a:t>IPV+</a:t>
          </a:r>
        </a:p>
        <a:p>
          <a:r>
            <a:rPr lang="en-US" sz="3200" dirty="0"/>
            <a:t>n=710</a:t>
          </a:r>
        </a:p>
      </dgm:t>
    </dgm:pt>
    <dgm:pt modelId="{938C8710-BE2E-48EB-8C1C-188652EFBB2F}" type="parTrans" cxnId="{FBB9CEEB-E99A-4029-8857-6AB726671C37}">
      <dgm:prSet/>
      <dgm:spPr/>
      <dgm:t>
        <a:bodyPr/>
        <a:lstStyle/>
        <a:p>
          <a:endParaRPr lang="en-US"/>
        </a:p>
      </dgm:t>
    </dgm:pt>
    <dgm:pt modelId="{770AD641-361E-4212-8261-4EED5A5313C9}" type="sibTrans" cxnId="{FBB9CEEB-E99A-4029-8857-6AB726671C37}">
      <dgm:prSet/>
      <dgm:spPr/>
      <dgm:t>
        <a:bodyPr/>
        <a:lstStyle/>
        <a:p>
          <a:endParaRPr lang="en-US"/>
        </a:p>
      </dgm:t>
    </dgm:pt>
    <dgm:pt modelId="{9553A8A3-F359-418E-BD96-25A6C4625904}">
      <dgm:prSet phldrT="[Text]" custT="1"/>
      <dgm:spPr>
        <a:solidFill>
          <a:schemeClr val="accent2">
            <a:alpha val="50000"/>
          </a:schemeClr>
        </a:solidFill>
      </dgm:spPr>
      <dgm:t>
        <a:bodyPr/>
        <a:lstStyle/>
        <a:p>
          <a:r>
            <a:rPr lang="en-US" sz="3200" b="1" dirty="0"/>
            <a:t>Housing Instability</a:t>
          </a:r>
        </a:p>
        <a:p>
          <a:r>
            <a:rPr lang="en-US" sz="3200" dirty="0"/>
            <a:t>n=950</a:t>
          </a:r>
        </a:p>
      </dgm:t>
    </dgm:pt>
    <dgm:pt modelId="{04664392-0899-47D1-9100-550F61E4B5DA}" type="parTrans" cxnId="{71D586EA-4C9C-46C4-9A30-6046FDF612D6}">
      <dgm:prSet/>
      <dgm:spPr/>
      <dgm:t>
        <a:bodyPr/>
        <a:lstStyle/>
        <a:p>
          <a:endParaRPr lang="en-US"/>
        </a:p>
      </dgm:t>
    </dgm:pt>
    <dgm:pt modelId="{A0F1654E-EEA4-4239-A647-B9252D5733A4}" type="sibTrans" cxnId="{71D586EA-4C9C-46C4-9A30-6046FDF612D6}">
      <dgm:prSet/>
      <dgm:spPr/>
      <dgm:t>
        <a:bodyPr/>
        <a:lstStyle/>
        <a:p>
          <a:endParaRPr lang="en-US"/>
        </a:p>
      </dgm:t>
    </dgm:pt>
    <dgm:pt modelId="{2957C2ED-40C0-4556-8C3F-1599EF17B236}" type="pres">
      <dgm:prSet presAssocID="{432A7FFA-D253-4CCE-9B63-0492E2C899E4}" presName="compositeShape" presStyleCnt="0">
        <dgm:presLayoutVars>
          <dgm:chMax val="7"/>
          <dgm:dir/>
          <dgm:resizeHandles val="exact"/>
        </dgm:presLayoutVars>
      </dgm:prSet>
      <dgm:spPr/>
    </dgm:pt>
    <dgm:pt modelId="{8DB5DF30-2516-42BC-9C3F-5F3B46AAB60A}" type="pres">
      <dgm:prSet presAssocID="{B4C03826-C32F-44E3-ABCF-4BEC8BC65D0A}" presName="circ1" presStyleLbl="vennNode1" presStyleIdx="0" presStyleCnt="2" custScaleX="74569" custScaleY="74569" custLinFactNeighborX="6051"/>
      <dgm:spPr/>
    </dgm:pt>
    <dgm:pt modelId="{F7DC27EE-17A4-410C-8B93-49CD235CBA8F}" type="pres">
      <dgm:prSet presAssocID="{B4C03826-C32F-44E3-ABCF-4BEC8BC65D0A}" presName="circ1Tx" presStyleLbl="revTx" presStyleIdx="0" presStyleCnt="0">
        <dgm:presLayoutVars>
          <dgm:chMax val="0"/>
          <dgm:chPref val="0"/>
          <dgm:bulletEnabled val="1"/>
        </dgm:presLayoutVars>
      </dgm:prSet>
      <dgm:spPr/>
    </dgm:pt>
    <dgm:pt modelId="{F1BF1AFC-4CEA-4734-AF63-34795E11E763}" type="pres">
      <dgm:prSet presAssocID="{9553A8A3-F359-418E-BD96-25A6C4625904}" presName="circ2" presStyleLbl="vennNode1" presStyleIdx="1" presStyleCnt="2"/>
      <dgm:spPr/>
    </dgm:pt>
    <dgm:pt modelId="{EE49AF0F-5534-4BC6-B231-22FECF0DEA25}" type="pres">
      <dgm:prSet presAssocID="{9553A8A3-F359-418E-BD96-25A6C4625904}" presName="circ2Tx" presStyleLbl="revTx" presStyleIdx="0" presStyleCnt="0">
        <dgm:presLayoutVars>
          <dgm:chMax val="0"/>
          <dgm:chPref val="0"/>
          <dgm:bulletEnabled val="1"/>
        </dgm:presLayoutVars>
      </dgm:prSet>
      <dgm:spPr/>
    </dgm:pt>
  </dgm:ptLst>
  <dgm:cxnLst>
    <dgm:cxn modelId="{227D5529-C34B-40B5-864F-ED536451F0BD}" type="presOf" srcId="{B4C03826-C32F-44E3-ABCF-4BEC8BC65D0A}" destId="{F7DC27EE-17A4-410C-8B93-49CD235CBA8F}" srcOrd="1" destOrd="0" presId="urn:microsoft.com/office/officeart/2005/8/layout/venn1"/>
    <dgm:cxn modelId="{CB339932-DA2B-4A54-9BCA-A377600E4E62}" type="presOf" srcId="{B4C03826-C32F-44E3-ABCF-4BEC8BC65D0A}" destId="{8DB5DF30-2516-42BC-9C3F-5F3B46AAB60A}" srcOrd="0" destOrd="0" presId="urn:microsoft.com/office/officeart/2005/8/layout/venn1"/>
    <dgm:cxn modelId="{D5FD9A64-2DAE-4024-B4E8-449BD9A68910}" type="presOf" srcId="{432A7FFA-D253-4CCE-9B63-0492E2C899E4}" destId="{2957C2ED-40C0-4556-8C3F-1599EF17B236}" srcOrd="0" destOrd="0" presId="urn:microsoft.com/office/officeart/2005/8/layout/venn1"/>
    <dgm:cxn modelId="{F236E382-8779-47FD-98E1-0501C8C0A2F8}" type="presOf" srcId="{9553A8A3-F359-418E-BD96-25A6C4625904}" destId="{EE49AF0F-5534-4BC6-B231-22FECF0DEA25}" srcOrd="1" destOrd="0" presId="urn:microsoft.com/office/officeart/2005/8/layout/venn1"/>
    <dgm:cxn modelId="{81D37E9C-1265-4107-8ADD-7E93FD60193B}" type="presOf" srcId="{9553A8A3-F359-418E-BD96-25A6C4625904}" destId="{F1BF1AFC-4CEA-4734-AF63-34795E11E763}" srcOrd="0" destOrd="0" presId="urn:microsoft.com/office/officeart/2005/8/layout/venn1"/>
    <dgm:cxn modelId="{71D586EA-4C9C-46C4-9A30-6046FDF612D6}" srcId="{432A7FFA-D253-4CCE-9B63-0492E2C899E4}" destId="{9553A8A3-F359-418E-BD96-25A6C4625904}" srcOrd="1" destOrd="0" parTransId="{04664392-0899-47D1-9100-550F61E4B5DA}" sibTransId="{A0F1654E-EEA4-4239-A647-B9252D5733A4}"/>
    <dgm:cxn modelId="{FBB9CEEB-E99A-4029-8857-6AB726671C37}" srcId="{432A7FFA-D253-4CCE-9B63-0492E2C899E4}" destId="{B4C03826-C32F-44E3-ABCF-4BEC8BC65D0A}" srcOrd="0" destOrd="0" parTransId="{938C8710-BE2E-48EB-8C1C-188652EFBB2F}" sibTransId="{770AD641-361E-4212-8261-4EED5A5313C9}"/>
    <dgm:cxn modelId="{978962DA-E284-45C9-9D56-8A802713B8BD}" type="presParOf" srcId="{2957C2ED-40C0-4556-8C3F-1599EF17B236}" destId="{8DB5DF30-2516-42BC-9C3F-5F3B46AAB60A}" srcOrd="0" destOrd="0" presId="urn:microsoft.com/office/officeart/2005/8/layout/venn1"/>
    <dgm:cxn modelId="{2ABA844D-4C5D-44AA-ABD1-2475703F48A5}" type="presParOf" srcId="{2957C2ED-40C0-4556-8C3F-1599EF17B236}" destId="{F7DC27EE-17A4-410C-8B93-49CD235CBA8F}" srcOrd="1" destOrd="0" presId="urn:microsoft.com/office/officeart/2005/8/layout/venn1"/>
    <dgm:cxn modelId="{19A8A1F6-7748-486A-9A7C-A85FDCC676B9}" type="presParOf" srcId="{2957C2ED-40C0-4556-8C3F-1599EF17B236}" destId="{F1BF1AFC-4CEA-4734-AF63-34795E11E763}" srcOrd="2" destOrd="0" presId="urn:microsoft.com/office/officeart/2005/8/layout/venn1"/>
    <dgm:cxn modelId="{20646597-BFB3-43DA-9967-E6C05EC8F277}" type="presParOf" srcId="{2957C2ED-40C0-4556-8C3F-1599EF17B236}" destId="{EE49AF0F-5534-4BC6-B231-22FECF0DEA25}" srcOrd="3"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B5DF30-2516-42BC-9C3F-5F3B46AAB60A}">
      <dsp:nvSpPr>
        <dsp:cNvPr id="0" name=""/>
        <dsp:cNvSpPr/>
      </dsp:nvSpPr>
      <dsp:spPr>
        <a:xfrm>
          <a:off x="1097277" y="525616"/>
          <a:ext cx="3017529" cy="3017529"/>
        </a:xfrm>
        <a:prstGeom prst="ellipse">
          <a:avLst/>
        </a:prstGeom>
        <a:solidFill>
          <a:schemeClr val="accent1">
            <a:alpha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422400">
            <a:lnSpc>
              <a:spcPct val="90000"/>
            </a:lnSpc>
            <a:spcBef>
              <a:spcPct val="0"/>
            </a:spcBef>
            <a:spcAft>
              <a:spcPct val="35000"/>
            </a:spcAft>
            <a:buNone/>
          </a:pPr>
          <a:r>
            <a:rPr lang="en-US" sz="3200" b="1" kern="1200" dirty="0"/>
            <a:t>IPV+</a:t>
          </a:r>
        </a:p>
        <a:p>
          <a:pPr marL="0" lvl="0" indent="0" algn="ctr" defTabSz="1422400">
            <a:lnSpc>
              <a:spcPct val="90000"/>
            </a:lnSpc>
            <a:spcBef>
              <a:spcPct val="0"/>
            </a:spcBef>
            <a:spcAft>
              <a:spcPct val="35000"/>
            </a:spcAft>
            <a:buNone/>
          </a:pPr>
          <a:r>
            <a:rPr lang="en-US" sz="3200" kern="1200" dirty="0"/>
            <a:t>n=710</a:t>
          </a:r>
        </a:p>
      </dsp:txBody>
      <dsp:txXfrm>
        <a:off x="1518644" y="881447"/>
        <a:ext cx="1739837" cy="2305866"/>
      </dsp:txXfrm>
    </dsp:sp>
    <dsp:sp modelId="{F1BF1AFC-4CEA-4734-AF63-34795E11E763}">
      <dsp:nvSpPr>
        <dsp:cNvPr id="0" name=""/>
        <dsp:cNvSpPr/>
      </dsp:nvSpPr>
      <dsp:spPr>
        <a:xfrm>
          <a:off x="3254355" y="11067"/>
          <a:ext cx="4046627" cy="4046627"/>
        </a:xfrm>
        <a:prstGeom prst="ellipse">
          <a:avLst/>
        </a:prstGeom>
        <a:solidFill>
          <a:schemeClr val="accent2">
            <a:alpha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422400">
            <a:lnSpc>
              <a:spcPct val="90000"/>
            </a:lnSpc>
            <a:spcBef>
              <a:spcPct val="0"/>
            </a:spcBef>
            <a:spcAft>
              <a:spcPct val="35000"/>
            </a:spcAft>
            <a:buNone/>
          </a:pPr>
          <a:r>
            <a:rPr lang="en-US" sz="3200" b="1" kern="1200" dirty="0"/>
            <a:t>Housing Instability</a:t>
          </a:r>
        </a:p>
        <a:p>
          <a:pPr marL="0" lvl="0" indent="0" algn="ctr" defTabSz="1422400">
            <a:lnSpc>
              <a:spcPct val="90000"/>
            </a:lnSpc>
            <a:spcBef>
              <a:spcPct val="0"/>
            </a:spcBef>
            <a:spcAft>
              <a:spcPct val="35000"/>
            </a:spcAft>
            <a:buNone/>
          </a:pPr>
          <a:r>
            <a:rPr lang="en-US" sz="3200" kern="1200" dirty="0"/>
            <a:t>n=950</a:t>
          </a:r>
        </a:p>
      </dsp:txBody>
      <dsp:txXfrm>
        <a:off x="4402723" y="488251"/>
        <a:ext cx="2333190" cy="3092259"/>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6725"/>
          </a:xfrm>
          <a:prstGeom prst="rect">
            <a:avLst/>
          </a:prstGeom>
        </p:spPr>
        <p:txBody>
          <a:bodyPr vert="horz" lIns="91440" tIns="45720" rIns="91440" bIns="45720" rtlCol="0"/>
          <a:lstStyle>
            <a:lvl1pPr algn="r">
              <a:defRPr sz="1200"/>
            </a:lvl1pPr>
          </a:lstStyle>
          <a:p>
            <a:fld id="{4ECC1D92-3E5F-4958-A6EE-49D53AE443C0}" type="datetimeFigureOut">
              <a:rPr lang="en-US" smtClean="0"/>
              <a:t>5/29/2018</a:t>
            </a:fld>
            <a:endParaRPr lang="en-US"/>
          </a:p>
        </p:txBody>
      </p:sp>
      <p:sp>
        <p:nvSpPr>
          <p:cNvPr id="4" name="Footer Placeholder 3"/>
          <p:cNvSpPr>
            <a:spLocks noGrp="1"/>
          </p:cNvSpPr>
          <p:nvPr>
            <p:ph type="ftr" sz="quarter" idx="2"/>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6725"/>
          </a:xfrm>
          <a:prstGeom prst="rect">
            <a:avLst/>
          </a:prstGeom>
        </p:spPr>
        <p:txBody>
          <a:bodyPr vert="horz" lIns="91440" tIns="45720" rIns="91440" bIns="45720" rtlCol="0" anchor="b"/>
          <a:lstStyle>
            <a:lvl1pPr algn="r">
              <a:defRPr sz="1200"/>
            </a:lvl1pPr>
          </a:lstStyle>
          <a:p>
            <a:fld id="{CB1F9007-3D25-4F46-8CA0-3FDAAD0C14AE}" type="slidenum">
              <a:rPr lang="en-US" smtClean="0"/>
              <a:t>‹#›</a:t>
            </a:fld>
            <a:endParaRPr lang="en-US"/>
          </a:p>
        </p:txBody>
      </p:sp>
    </p:spTree>
    <p:extLst>
      <p:ext uri="{BB962C8B-B14F-4D97-AF65-F5344CB8AC3E}">
        <p14:creationId xmlns:p14="http://schemas.microsoft.com/office/powerpoint/2010/main" val="25476116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77AED73D-C77B-49B6-BDE6-AF47F748E446}" type="datetimeFigureOut">
              <a:rPr lang="en-US" smtClean="0"/>
              <a:t>5/29/2018</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C58F76BB-471A-4F96-AB38-5F7F18989878}" type="slidenum">
              <a:rPr lang="en-US" smtClean="0"/>
              <a:t>‹#›</a:t>
            </a:fld>
            <a:endParaRPr lang="en-US"/>
          </a:p>
        </p:txBody>
      </p:sp>
    </p:spTree>
    <p:extLst>
      <p:ext uri="{BB962C8B-B14F-4D97-AF65-F5344CB8AC3E}">
        <p14:creationId xmlns:p14="http://schemas.microsoft.com/office/powerpoint/2010/main" val="14967113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8F76BB-471A-4F96-AB38-5F7F18989878}" type="slidenum">
              <a:rPr lang="en-US" smtClean="0"/>
              <a:t>1</a:t>
            </a:fld>
            <a:endParaRPr lang="en-US"/>
          </a:p>
        </p:txBody>
      </p:sp>
    </p:spTree>
    <p:extLst>
      <p:ext uri="{BB962C8B-B14F-4D97-AF65-F5344CB8AC3E}">
        <p14:creationId xmlns:p14="http://schemas.microsoft.com/office/powerpoint/2010/main" val="32344530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To better understand the relationship between experience of IPV and housing instability, we looked more closely at the correlates of housing instability among only those women Veterans who reported past-year IPV. This chart presents the results of a logistic regression modeling correlates of housing instability for this population; those who were aged 41-50 (compared with older Veterans), identified as Black or African American, were not receiving compensation related to a disability incurred during military services, were unmarried, had previously screened positive for MST, had a mental health diagnosis, and had a substance use disorder were significantly more likely to have evidence of housing instability in their electronic medical records. Diagnosis of a substance use disorder had, by far, the largest effect size and increased the odds of housing instability among women who experienced past-year IPV by 7 times.</a:t>
            </a:r>
          </a:p>
        </p:txBody>
      </p:sp>
      <p:sp>
        <p:nvSpPr>
          <p:cNvPr id="4" name="Slide Number Placeholder 3"/>
          <p:cNvSpPr>
            <a:spLocks noGrp="1"/>
          </p:cNvSpPr>
          <p:nvPr>
            <p:ph type="sldNum" sz="quarter" idx="10"/>
          </p:nvPr>
        </p:nvSpPr>
        <p:spPr/>
        <p:txBody>
          <a:bodyPr/>
          <a:lstStyle/>
          <a:p>
            <a:fld id="{C58F76BB-471A-4F96-AB38-5F7F18989878}" type="slidenum">
              <a:rPr lang="en-US" smtClean="0"/>
              <a:t>10</a:t>
            </a:fld>
            <a:endParaRPr lang="en-US"/>
          </a:p>
        </p:txBody>
      </p:sp>
    </p:spTree>
    <p:extLst>
      <p:ext uri="{BB962C8B-B14F-4D97-AF65-F5344CB8AC3E}">
        <p14:creationId xmlns:p14="http://schemas.microsoft.com/office/powerpoint/2010/main" val="40645709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transcripts of in-depth in-person qualitative interviews with women veteran VHA patients who screened positive for housing instability (n = 20)</a:t>
            </a:r>
          </a:p>
          <a:p>
            <a:endParaRPr lang="en-US" dirty="0"/>
          </a:p>
          <a:p>
            <a:r>
              <a:rPr lang="en-US" dirty="0"/>
              <a:t>The interview cohort ranged in age from 26-62 with a median age of 56; 12 (60%) participants identified as black or African American race, 5 (25%) as white and 3 (15%) as multiple or another race. We applied a template analysis approach10 to code transcripts for mention of violence in interpersonal relationships, with specific focus on IPV, and identify themes emerging from the data. </a:t>
            </a:r>
          </a:p>
          <a:p>
            <a:endParaRPr lang="en-US" dirty="0"/>
          </a:p>
        </p:txBody>
      </p:sp>
      <p:sp>
        <p:nvSpPr>
          <p:cNvPr id="4" name="Slide Number Placeholder 3"/>
          <p:cNvSpPr>
            <a:spLocks noGrp="1"/>
          </p:cNvSpPr>
          <p:nvPr>
            <p:ph type="sldNum" sz="quarter" idx="10"/>
          </p:nvPr>
        </p:nvSpPr>
        <p:spPr/>
        <p:txBody>
          <a:bodyPr/>
          <a:lstStyle/>
          <a:p>
            <a:fld id="{C58F76BB-471A-4F96-AB38-5F7F18989878}" type="slidenum">
              <a:rPr lang="en-US" smtClean="0"/>
              <a:t>11</a:t>
            </a:fld>
            <a:endParaRPr lang="en-US"/>
          </a:p>
        </p:txBody>
      </p:sp>
    </p:spTree>
    <p:extLst>
      <p:ext uri="{BB962C8B-B14F-4D97-AF65-F5344CB8AC3E}">
        <p14:creationId xmlns:p14="http://schemas.microsoft.com/office/powerpoint/2010/main" val="32222692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IPV can lead directly to housing instability</a:t>
            </a:r>
            <a:r>
              <a:rPr lang="en-US" baseline="0" dirty="0"/>
              <a:t> – fleeing an abusive partner with nowhere to go, abusive partner destroying housing (as in quote)</a:t>
            </a:r>
          </a:p>
          <a:p>
            <a:r>
              <a:rPr lang="en-US" baseline="0" dirty="0"/>
              <a:t>IPV can indirectly lead to housing instability through impacts on life, coping/survival; </a:t>
            </a:r>
            <a:r>
              <a:rPr lang="en-US" baseline="0" dirty="0" err="1"/>
              <a:t>eg</a:t>
            </a:r>
            <a:r>
              <a:rPr lang="en-US" baseline="0" dirty="0"/>
              <a:t>:</a:t>
            </a:r>
          </a:p>
          <a:p>
            <a:endParaRPr lang="en-US" baseline="0" dirty="0"/>
          </a:p>
          <a:p>
            <a:r>
              <a:rPr lang="en-US" baseline="0" dirty="0"/>
              <a:t>* IPV </a:t>
            </a:r>
            <a:r>
              <a:rPr lang="en-US" baseline="0" dirty="0">
                <a:sym typeface="Wingdings" panose="05000000000000000000" pitchFamily="2" charset="2"/>
              </a:rPr>
              <a:t> HI (fleeing with nowhere to go, abusive partner destroying house)</a:t>
            </a:r>
            <a:endParaRPr lang="en-US" baseline="0" dirty="0"/>
          </a:p>
          <a:p>
            <a:r>
              <a:rPr lang="en-US" baseline="0" dirty="0"/>
              <a:t>* IPV </a:t>
            </a:r>
            <a:r>
              <a:rPr lang="en-US" baseline="0" dirty="0">
                <a:sym typeface="Wingdings" panose="05000000000000000000" pitchFamily="2" charset="2"/>
              </a:rPr>
              <a:t> social disruption (employment, social networks)  HI (decrease in housing options)</a:t>
            </a:r>
          </a:p>
          <a:p>
            <a:r>
              <a:rPr lang="en-US" baseline="0" dirty="0">
                <a:sym typeface="Wingdings" panose="05000000000000000000" pitchFamily="2" charset="2"/>
              </a:rPr>
              <a:t>* IPV  psychological trauma (</a:t>
            </a:r>
            <a:r>
              <a:rPr lang="en-US" baseline="0" dirty="0" err="1">
                <a:sym typeface="Wingdings" panose="05000000000000000000" pitchFamily="2" charset="2"/>
              </a:rPr>
              <a:t>ptsd</a:t>
            </a:r>
            <a:r>
              <a:rPr lang="en-US" baseline="0" dirty="0">
                <a:sym typeface="Wingdings" panose="05000000000000000000" pitchFamily="2" charset="2"/>
              </a:rPr>
              <a:t>, depression, substance use)  social disruption or direct HI (getting kicked out of housing, can’t afford housing)</a:t>
            </a:r>
          </a:p>
          <a:p>
            <a:endParaRPr lang="en-US" baseline="0" dirty="0"/>
          </a:p>
          <a:p>
            <a:r>
              <a:rPr lang="en-US" baseline="0" dirty="0"/>
              <a:t> – e.g., psychological trauma </a:t>
            </a:r>
            <a:r>
              <a:rPr lang="en-US" baseline="0" dirty="0">
                <a:sym typeface="Wingdings" panose="05000000000000000000" pitchFamily="2" charset="2"/>
              </a:rPr>
              <a:t> mental health impacts  disruption of employment, social networks; IPV interfering directly with employment/social networks  HI</a:t>
            </a:r>
            <a:endParaRPr lang="en-US" dirty="0"/>
          </a:p>
        </p:txBody>
      </p:sp>
      <p:sp>
        <p:nvSpPr>
          <p:cNvPr id="4" name="Slide Number Placeholder 3"/>
          <p:cNvSpPr>
            <a:spLocks noGrp="1"/>
          </p:cNvSpPr>
          <p:nvPr>
            <p:ph type="sldNum" sz="quarter" idx="10"/>
          </p:nvPr>
        </p:nvSpPr>
        <p:spPr/>
        <p:txBody>
          <a:bodyPr/>
          <a:lstStyle/>
          <a:p>
            <a:fld id="{0CDC837F-1CE4-C24C-AC7E-7E969970B4C2}" type="slidenum">
              <a:rPr lang="en-US" smtClean="0"/>
              <a:t>12</a:t>
            </a:fld>
            <a:endParaRPr lang="en-US"/>
          </a:p>
        </p:txBody>
      </p:sp>
    </p:spTree>
    <p:extLst>
      <p:ext uri="{BB962C8B-B14F-4D97-AF65-F5344CB8AC3E}">
        <p14:creationId xmlns:p14="http://schemas.microsoft.com/office/powerpoint/2010/main" val="11757664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marR="0" indent="-174708" algn="l" defTabSz="914400" rtl="0" eaLnBrk="1" fontAlgn="auto" latinLnBrk="0" hangingPunct="1">
              <a:lnSpc>
                <a:spcPct val="100000"/>
              </a:lnSpc>
              <a:spcBef>
                <a:spcPts val="0"/>
              </a:spcBef>
              <a:spcAft>
                <a:spcPts val="0"/>
              </a:spcAft>
              <a:buClrTx/>
              <a:buSzTx/>
              <a:buFont typeface="Arial" charset="0"/>
              <a:buChar char="•"/>
              <a:tabLst/>
              <a:defRPr/>
            </a:pPr>
            <a:r>
              <a:rPr lang="en-US" dirty="0"/>
              <a:t>Previous quote: </a:t>
            </a:r>
            <a:r>
              <a:rPr lang="en-US" sz="1200" dirty="0">
                <a:latin typeface="Times New Roman" charset="0"/>
                <a:ea typeface="Times New Roman" charset="0"/>
                <a:cs typeface="Times New Roman" charset="0"/>
              </a:rPr>
              <a:t>When you’re a woman alone, security is very important. I have experienced abuse. I’m apprehensive about being put in a living situation where I’m going to be put in a position where I could be abused.</a:t>
            </a:r>
          </a:p>
          <a:p>
            <a:pPr marL="174708" indent="-174708">
              <a:buFont typeface="Arial" charset="0"/>
              <a:buChar char="•"/>
            </a:pPr>
            <a:endParaRPr lang="en-US" dirty="0"/>
          </a:p>
        </p:txBody>
      </p:sp>
      <p:sp>
        <p:nvSpPr>
          <p:cNvPr id="4" name="Slide Number Placeholder 3"/>
          <p:cNvSpPr>
            <a:spLocks noGrp="1"/>
          </p:cNvSpPr>
          <p:nvPr>
            <p:ph type="sldNum" sz="quarter" idx="10"/>
          </p:nvPr>
        </p:nvSpPr>
        <p:spPr/>
        <p:txBody>
          <a:bodyPr/>
          <a:lstStyle/>
          <a:p>
            <a:fld id="{0CDC837F-1CE4-C24C-AC7E-7E969970B4C2}" type="slidenum">
              <a:rPr lang="en-US" smtClean="0"/>
              <a:t>13</a:t>
            </a:fld>
            <a:endParaRPr lang="en-US"/>
          </a:p>
        </p:txBody>
      </p:sp>
    </p:spTree>
    <p:extLst>
      <p:ext uri="{BB962C8B-B14F-4D97-AF65-F5344CB8AC3E}">
        <p14:creationId xmlns:p14="http://schemas.microsoft.com/office/powerpoint/2010/main" val="19205758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Women experiencing abuse may face barriers</a:t>
            </a:r>
            <a:r>
              <a:rPr lang="en-US" baseline="0"/>
              <a:t> to accessing housing services and other resources – </a:t>
            </a:r>
          </a:p>
          <a:p>
            <a:pPr marL="174708" indent="-174708">
              <a:buFont typeface="Arial" charset="0"/>
              <a:buChar char="•"/>
            </a:pPr>
            <a:r>
              <a:rPr lang="en-US" baseline="0"/>
              <a:t>May need to hide their help-seeking from their abusers, especially if they are trying to escape the relationship</a:t>
            </a:r>
          </a:p>
          <a:p>
            <a:pPr marL="174708" indent="-174708">
              <a:buFont typeface="Arial" charset="0"/>
              <a:buChar char="•"/>
            </a:pPr>
            <a:r>
              <a:rPr lang="en-US" baseline="0"/>
              <a:t>Abusive partners may isolate women, erode social networks, prevent access to resources (financial, transportation, prohibition on location)</a:t>
            </a:r>
          </a:p>
          <a:p>
            <a:pPr marL="174708" indent="-174708">
              <a:buFont typeface="Arial" charset="0"/>
              <a:buChar char="•"/>
            </a:pPr>
            <a:r>
              <a:rPr lang="en-US" baseline="0"/>
              <a:t>Women may not perceive that their unsafe – but essentially stable – housing makes them eligible for housing-related services</a:t>
            </a:r>
          </a:p>
          <a:p>
            <a:pPr marL="174708" indent="-174708">
              <a:buFont typeface="Arial" charset="0"/>
              <a:buChar char="•"/>
            </a:pPr>
            <a:r>
              <a:rPr lang="en-US" baseline="0"/>
              <a:t>Women, especially veterans, may feel shame and stigma about their abuse experiences and not want to seek-help because of that</a:t>
            </a:r>
          </a:p>
          <a:p>
            <a:pPr marL="174708" indent="-174708">
              <a:buFont typeface="Arial" charset="0"/>
              <a:buChar char="•"/>
            </a:pPr>
            <a:endParaRPr lang="en-US" baseline="0"/>
          </a:p>
          <a:p>
            <a:pPr marL="174708" indent="-174708">
              <a:buFont typeface="Arial" charset="0"/>
              <a:buChar char="•"/>
            </a:pPr>
            <a:endParaRPr lang="en-US"/>
          </a:p>
        </p:txBody>
      </p:sp>
      <p:sp>
        <p:nvSpPr>
          <p:cNvPr id="4" name="Slide Number Placeholder 3"/>
          <p:cNvSpPr>
            <a:spLocks noGrp="1"/>
          </p:cNvSpPr>
          <p:nvPr>
            <p:ph type="sldNum" sz="quarter" idx="10"/>
          </p:nvPr>
        </p:nvSpPr>
        <p:spPr/>
        <p:txBody>
          <a:bodyPr/>
          <a:lstStyle/>
          <a:p>
            <a:fld id="{0CDC837F-1CE4-C24C-AC7E-7E969970B4C2}" type="slidenum">
              <a:rPr lang="en-US" smtClean="0"/>
              <a:t>14</a:t>
            </a:fld>
            <a:endParaRPr lang="en-US"/>
          </a:p>
        </p:txBody>
      </p:sp>
    </p:spTree>
    <p:extLst>
      <p:ext uri="{BB962C8B-B14F-4D97-AF65-F5344CB8AC3E}">
        <p14:creationId xmlns:p14="http://schemas.microsoft.com/office/powerpoint/2010/main" val="9654614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21823"/>
            <a:ext cx="7021475" cy="4189095"/>
          </a:xfrm>
        </p:spPr>
        <p:txBody>
          <a:bodyPr/>
          <a:lstStyle/>
          <a:p>
            <a:r>
              <a:rPr lang="en-US" sz="1100" kern="1200" dirty="0">
                <a:solidFill>
                  <a:schemeClr val="tx1"/>
                </a:solidFill>
                <a:effectLst/>
                <a:latin typeface="+mn-lt"/>
                <a:ea typeface="+mn-ea"/>
                <a:cs typeface="+mn-cs"/>
              </a:rPr>
              <a:t>Using a novel set of data, these results corroborate other studies that have found a significant coincidence of past-year IPV and current housing instability among women Veterans. This study found that almost one-quarter of women Veterans who screened positive for past-year IPV were unstably housed. The clear implication of this finding is that IPV and housing or homelessness interventions should be coordinated for this population. Specifically, it is important that IPV interventions assess for housing needs and that housing interventions coordinate with IPV programs to ensure Veterans are receiving care specific to those needs including safety planning. </a:t>
            </a:r>
          </a:p>
          <a:p>
            <a:endParaRPr lang="en-US" sz="1100" kern="1200" dirty="0">
              <a:solidFill>
                <a:schemeClr val="tx1"/>
              </a:solidFill>
              <a:effectLst/>
              <a:latin typeface="+mn-lt"/>
              <a:ea typeface="+mn-ea"/>
              <a:cs typeface="+mn-cs"/>
            </a:endParaRPr>
          </a:p>
          <a:p>
            <a:r>
              <a:rPr lang="en-US" sz="1100" kern="1200" dirty="0">
                <a:solidFill>
                  <a:schemeClr val="tx1"/>
                </a:solidFill>
                <a:effectLst/>
                <a:latin typeface="+mn-lt"/>
                <a:ea typeface="+mn-ea"/>
                <a:cs typeface="+mn-cs"/>
              </a:rPr>
              <a:t>The qualitative interviews highlighted important considerations for housing programs. First, clinicians working with housing-related interventions should be trained in identifying and addressing IPV, including ensuring adequate privacy and confidentiality, as well as sensitivity to concerns of shame and stigma (i.e., medical record documentation, and communication with clients especially via telephone and mail). Second, it would be important to note that the process of leaving an abusive partner may confer significant safety risk and that women may experience ongoing violence from a prior partner; coordination with IPV services to engage with the client in safety planning may be useful. Housing options for women who have experienced IPV should be evaluated for adequate safety precautions. Further, given potential psychological trauma that can result from experience of IPV, trauma-informed care approaches13, 14 would be particularly important to implement in housing services for this population. </a:t>
            </a:r>
          </a:p>
          <a:p>
            <a:endParaRPr lang="en-US" sz="1100" kern="1200" dirty="0">
              <a:solidFill>
                <a:schemeClr val="tx1"/>
              </a:solidFill>
              <a:effectLst/>
              <a:latin typeface="+mn-lt"/>
              <a:ea typeface="+mn-ea"/>
              <a:cs typeface="+mn-cs"/>
            </a:endParaRPr>
          </a:p>
          <a:p>
            <a:r>
              <a:rPr lang="en-US" sz="1100" kern="1200" dirty="0">
                <a:solidFill>
                  <a:schemeClr val="tx1"/>
                </a:solidFill>
                <a:effectLst/>
                <a:latin typeface="+mn-lt"/>
                <a:ea typeface="+mn-ea"/>
                <a:cs typeface="+mn-cs"/>
              </a:rPr>
              <a:t>Another important finding from this study is that women Veterans who have experienced past-year IPV and are unmarried or are not receiving compensation related to a service-connected disability have increased odds of experiencing housing instability. This may be due in part to a lack of access to financial resources obtained through either benefits or a spouse; this result has also been found among samples of women Veterans who have not necessarily experienced IPV. Access to temporary financial assistance through programs such as the Supportive Services for Veteran Families program—which provides financial and supportive services to prevent or rapidly end periods of housing instability among Veterans—may prevent housing instability in these cases. </a:t>
            </a:r>
          </a:p>
          <a:p>
            <a:endParaRPr lang="en-US" sz="11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tx1"/>
                </a:solidFill>
                <a:effectLst/>
                <a:latin typeface="+mn-lt"/>
                <a:ea typeface="+mn-ea"/>
                <a:cs typeface="+mn-cs"/>
              </a:rPr>
              <a:t>Policies addressing housing instability among veterans may consider broader definitions of homelessness to account for those who are currently housed but within a context in which they are not safe. Definitions of adequate housing should account for safety needs, including protection against violence from current or former partners. </a:t>
            </a:r>
          </a:p>
          <a:p>
            <a:endParaRPr lang="en-US" sz="1100" kern="1200" dirty="0">
              <a:solidFill>
                <a:schemeClr val="tx1"/>
              </a:solidFill>
              <a:effectLst/>
              <a:latin typeface="+mn-lt"/>
              <a:ea typeface="+mn-ea"/>
              <a:cs typeface="+mn-cs"/>
            </a:endParaRPr>
          </a:p>
          <a:p>
            <a:r>
              <a:rPr lang="en-US" sz="1100" kern="1200" dirty="0">
                <a:solidFill>
                  <a:schemeClr val="tx1"/>
                </a:solidFill>
                <a:effectLst/>
                <a:latin typeface="+mn-lt"/>
                <a:ea typeface="+mn-ea"/>
                <a:cs typeface="+mn-cs"/>
              </a:rPr>
              <a:t>Finally, this study found that, among women Veterans who have experienced past-year IPV, the risk of housing instability is particularly high for those with a history of MST and clinical indications of mental health conditions and substance use disorders. This clearly indicates the need to coordinate responses to these experiences with housing resources. While acceptance of services should be at the discretion of the Veteran—consistent with a Housing First approach—they should be offered and available and delivered with a trauma-informed approach. </a:t>
            </a:r>
          </a:p>
          <a:p>
            <a:endParaRPr lang="en-US" sz="1100" kern="1200" dirty="0">
              <a:solidFill>
                <a:schemeClr val="tx1"/>
              </a:solidFill>
              <a:effectLst/>
              <a:latin typeface="+mn-lt"/>
              <a:ea typeface="+mn-ea"/>
              <a:cs typeface="+mn-cs"/>
            </a:endParaRPr>
          </a:p>
          <a:p>
            <a:r>
              <a:rPr lang="en-US" sz="1100" kern="1200" dirty="0">
                <a:solidFill>
                  <a:schemeClr val="tx1"/>
                </a:solidFill>
                <a:effectLst/>
                <a:latin typeface="+mn-lt"/>
                <a:ea typeface="+mn-ea"/>
                <a:cs typeface="+mn-cs"/>
              </a:rPr>
              <a:t>It is not clear which came first—multiple experiences of trauma, mental health conditions, or substance use disorders—but the VA is uniquely positioned to identify—through routinely collected information stored in Veterans’ electronic medical records—and intervene with women Veterans at increased risk of housing instability related to the confluence of these conditions. Ongoing qualitative research as part of this study is being conducted to learn more about the pathways to and interactions among these experiences. </a:t>
            </a:r>
          </a:p>
        </p:txBody>
      </p:sp>
      <p:sp>
        <p:nvSpPr>
          <p:cNvPr id="4" name="Slide Number Placeholder 3"/>
          <p:cNvSpPr>
            <a:spLocks noGrp="1"/>
          </p:cNvSpPr>
          <p:nvPr>
            <p:ph type="sldNum" sz="quarter" idx="10"/>
          </p:nvPr>
        </p:nvSpPr>
        <p:spPr/>
        <p:txBody>
          <a:bodyPr/>
          <a:lstStyle/>
          <a:p>
            <a:fld id="{C58F76BB-471A-4F96-AB38-5F7F18989878}" type="slidenum">
              <a:rPr lang="en-US" smtClean="0"/>
              <a:t>15</a:t>
            </a:fld>
            <a:endParaRPr lang="en-US"/>
          </a:p>
        </p:txBody>
      </p:sp>
    </p:spTree>
    <p:extLst>
      <p:ext uri="{BB962C8B-B14F-4D97-AF65-F5344CB8AC3E}">
        <p14:creationId xmlns:p14="http://schemas.microsoft.com/office/powerpoint/2010/main" val="20548422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000" dirty="0"/>
          </a:p>
        </p:txBody>
      </p:sp>
      <p:sp>
        <p:nvSpPr>
          <p:cNvPr id="4" name="Slide Number Placeholder 3"/>
          <p:cNvSpPr>
            <a:spLocks noGrp="1"/>
          </p:cNvSpPr>
          <p:nvPr>
            <p:ph type="sldNum" sz="quarter" idx="10"/>
          </p:nvPr>
        </p:nvSpPr>
        <p:spPr/>
        <p:txBody>
          <a:bodyPr/>
          <a:lstStyle/>
          <a:p>
            <a:fld id="{C58F76BB-471A-4F96-AB38-5F7F18989878}" type="slidenum">
              <a:rPr lang="en-US" smtClean="0"/>
              <a:t>16</a:t>
            </a:fld>
            <a:endParaRPr lang="en-US"/>
          </a:p>
        </p:txBody>
      </p:sp>
    </p:spTree>
    <p:extLst>
      <p:ext uri="{BB962C8B-B14F-4D97-AF65-F5344CB8AC3E}">
        <p14:creationId xmlns:p14="http://schemas.microsoft.com/office/powerpoint/2010/main" val="19141470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8F76BB-471A-4F96-AB38-5F7F18989878}" type="slidenum">
              <a:rPr lang="en-US" smtClean="0"/>
              <a:t>2</a:t>
            </a:fld>
            <a:endParaRPr lang="en-US"/>
          </a:p>
        </p:txBody>
      </p:sp>
    </p:spTree>
    <p:extLst>
      <p:ext uri="{BB962C8B-B14F-4D97-AF65-F5344CB8AC3E}">
        <p14:creationId xmlns:p14="http://schemas.microsoft.com/office/powerpoint/2010/main" val="4920481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21823"/>
            <a:ext cx="7021475" cy="4189095"/>
          </a:xfrm>
        </p:spPr>
        <p:txBody>
          <a:bodyPr/>
          <a:lstStyle/>
          <a:p>
            <a:r>
              <a:rPr lang="en-US" sz="1100" kern="1200" dirty="0">
                <a:solidFill>
                  <a:schemeClr val="tx1"/>
                </a:solidFill>
                <a:effectLst/>
                <a:latin typeface="+mn-lt"/>
                <a:ea typeface="+mn-ea"/>
                <a:cs typeface="+mn-cs"/>
              </a:rPr>
              <a:t>In 2009, the White House and Secretary Shinseki announced an initiative to end Veteran homelessness by 2015. Efforts aimed at this goal included the implementation of a universal screen for homelessness and risk among all VHA outpatients and the advent of the Supportive Services for Veteran Families program in 2012, which has allocated more than $1.6 billion to support homelessness prevention and rapid rehousing services across the United States. Since 2009, there has been a 46.2% decrease in homelessness among Veterans. </a:t>
            </a:r>
          </a:p>
          <a:p>
            <a:endParaRPr lang="en-US" sz="1100" kern="1200" dirty="0">
              <a:solidFill>
                <a:schemeClr val="tx1"/>
              </a:solidFill>
              <a:effectLst/>
              <a:latin typeface="+mn-lt"/>
              <a:ea typeface="+mn-ea"/>
              <a:cs typeface="+mn-cs"/>
            </a:endParaRPr>
          </a:p>
          <a:p>
            <a:r>
              <a:rPr lang="en-US" sz="1100" kern="1200" dirty="0">
                <a:solidFill>
                  <a:schemeClr val="tx1"/>
                </a:solidFill>
                <a:effectLst/>
                <a:latin typeface="+mn-lt"/>
                <a:ea typeface="+mn-ea"/>
                <a:cs typeface="+mn-cs"/>
              </a:rPr>
              <a:t>Women Veterans are overrepresented within the population of Veterans who seek care at VHA and are experiencing housing instability by approximately 30%, according to VHA’s universal screen for homelessness and risk. Homelessness is likely a result of a little understood and complex mechanism by which individual and structural factors—as well as life experiences and related responses—come together to increase vulnerability or risk. A primary pathway into housing instability among women Veterans is intimate partner violence (IPV), which is psychological, physical, or sexual violence perpetrated by a current or former intimate partner. IPV has been found to increase the odds of homelessness among women by a factor of 4. </a:t>
            </a:r>
          </a:p>
          <a:p>
            <a:endParaRPr lang="en-US" sz="1100" kern="1200" dirty="0">
              <a:solidFill>
                <a:schemeClr val="tx1"/>
              </a:solidFill>
              <a:effectLst/>
              <a:latin typeface="+mn-lt"/>
              <a:ea typeface="+mn-ea"/>
              <a:cs typeface="+mn-cs"/>
            </a:endParaRPr>
          </a:p>
          <a:p>
            <a:r>
              <a:rPr lang="en-US" sz="1100" kern="1200" dirty="0">
                <a:solidFill>
                  <a:schemeClr val="tx1"/>
                </a:solidFill>
                <a:effectLst/>
                <a:latin typeface="+mn-lt"/>
                <a:ea typeface="+mn-ea"/>
                <a:cs typeface="+mn-cs"/>
              </a:rPr>
              <a:t>The rate of lifetime IPV experience is significantly higher among women who have served in the military compared with those who have not; as many as 1 in 3 women participating in active military service and 1 in 5 women Veterans report experiencing IPV in the past year. IPV is associated with a host of negative outcomes including substance use, mental health conditions, and economic hardship, including housing instability. </a:t>
            </a:r>
          </a:p>
          <a:p>
            <a:endParaRPr lang="en-US" sz="1100" kern="1200" dirty="0">
              <a:solidFill>
                <a:schemeClr val="tx1"/>
              </a:solidFill>
              <a:effectLst/>
              <a:latin typeface="+mn-lt"/>
              <a:ea typeface="+mn-ea"/>
              <a:cs typeface="+mn-cs"/>
            </a:endParaRPr>
          </a:p>
          <a:p>
            <a:r>
              <a:rPr lang="en-US" sz="1100" kern="1200" dirty="0">
                <a:solidFill>
                  <a:schemeClr val="tx1"/>
                </a:solidFill>
                <a:effectLst/>
                <a:latin typeface="+mn-lt"/>
                <a:ea typeface="+mn-ea"/>
                <a:cs typeface="+mn-cs"/>
              </a:rPr>
              <a:t>To begin to systematically identify and address IPV among women Veterans, VHA is conducting a pilot of a validated IPV screen throughout the country. While we know that IPV is an important pathway to housing instability among women Veterans, we need more information to better understand the extent to which women Veterans who have recently experienced IPV also experience housing instability as well as particular factors that may contribute to homelessness specifically among women Veterans who have experienced IPV. VHA is uniquely positioned to identify—through routinely collected information stored in Veterans’ electronic medical records—and intervene with women Veterans at increased risk of homelessness related to IPV and other factors. </a:t>
            </a:r>
          </a:p>
        </p:txBody>
      </p:sp>
      <p:sp>
        <p:nvSpPr>
          <p:cNvPr id="4" name="Slide Number Placeholder 3"/>
          <p:cNvSpPr>
            <a:spLocks noGrp="1"/>
          </p:cNvSpPr>
          <p:nvPr>
            <p:ph type="sldNum" sz="quarter" idx="10"/>
          </p:nvPr>
        </p:nvSpPr>
        <p:spPr/>
        <p:txBody>
          <a:bodyPr/>
          <a:lstStyle/>
          <a:p>
            <a:fld id="{C58F76BB-471A-4F96-AB38-5F7F18989878}" type="slidenum">
              <a:rPr lang="en-US" smtClean="0"/>
              <a:t>3</a:t>
            </a:fld>
            <a:endParaRPr lang="en-US"/>
          </a:p>
        </p:txBody>
      </p:sp>
    </p:spTree>
    <p:extLst>
      <p:ext uri="{BB962C8B-B14F-4D97-AF65-F5344CB8AC3E}">
        <p14:creationId xmlns:p14="http://schemas.microsoft.com/office/powerpoint/2010/main" val="19258825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58F76BB-471A-4F96-AB38-5F7F18989878}" type="slidenum">
              <a:rPr lang="en-US" smtClean="0"/>
              <a:t>4</a:t>
            </a:fld>
            <a:endParaRPr lang="en-US"/>
          </a:p>
        </p:txBody>
      </p:sp>
    </p:spTree>
    <p:extLst>
      <p:ext uri="{BB962C8B-B14F-4D97-AF65-F5344CB8AC3E}">
        <p14:creationId xmlns:p14="http://schemas.microsoft.com/office/powerpoint/2010/main" val="33868531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kern="1200" dirty="0">
                <a:solidFill>
                  <a:schemeClr val="tx1"/>
                </a:solidFill>
                <a:effectLst/>
                <a:latin typeface="+mn-lt"/>
                <a:ea typeface="+mn-ea"/>
                <a:cs typeface="+mn-cs"/>
              </a:rPr>
              <a:t>The study sample comprised 8,427 women Veterans who responded to VHA’s IPV screen between April 2014 and April 2016 at VHA facilities across the United States. The IPV screen assesses whether, during the past year, women Veterans’ current or former partner physically hurt her, insulted or talked down to her, threatened her with harm, screamed or cursed at her, or forced her to have sexual activities. Each item is scored on a scale from 1 (never) to 5 (frequently); a sum of 7 or more is considered to be a positive screen. </a:t>
            </a:r>
          </a:p>
          <a:p>
            <a:endParaRPr lang="en-US" sz="1100" kern="1200" dirty="0">
              <a:solidFill>
                <a:schemeClr val="tx1"/>
              </a:solidFill>
              <a:effectLst/>
              <a:latin typeface="+mn-lt"/>
              <a:ea typeface="+mn-ea"/>
              <a:cs typeface="+mn-cs"/>
            </a:endParaRPr>
          </a:p>
          <a:p>
            <a:r>
              <a:rPr lang="en-US" sz="1100" kern="1200" dirty="0">
                <a:solidFill>
                  <a:schemeClr val="tx1"/>
                </a:solidFill>
                <a:effectLst/>
                <a:latin typeface="+mn-lt"/>
                <a:ea typeface="+mn-ea"/>
                <a:cs typeface="+mn-cs"/>
              </a:rPr>
              <a:t>In addition to responses to the IPV screen, we collected sociodemographic and military characteristics, including age; race; ethnicity; marital status; whether the Veteran served in OEF/OIF; whether the Veteran experienced Military Sexual Trauma (MST); and whether the Veteran receives compensation related to a service-connected disability. We also collected information regarding mental health and substance use disorder diagnoses. </a:t>
            </a:r>
          </a:p>
          <a:p>
            <a:endParaRPr lang="en-US" sz="1100" kern="1200" dirty="0">
              <a:solidFill>
                <a:schemeClr val="tx1"/>
              </a:solidFill>
              <a:effectLst/>
              <a:latin typeface="+mn-lt"/>
              <a:ea typeface="+mn-ea"/>
              <a:cs typeface="+mn-cs"/>
            </a:endParaRPr>
          </a:p>
          <a:p>
            <a:r>
              <a:rPr lang="en-US" sz="1100" kern="1200" dirty="0">
                <a:solidFill>
                  <a:schemeClr val="tx1"/>
                </a:solidFill>
                <a:effectLst/>
                <a:latin typeface="+mn-lt"/>
                <a:ea typeface="+mn-ea"/>
                <a:cs typeface="+mn-cs"/>
              </a:rPr>
              <a:t>To determine whether a Veteran experienced housing instability during the 6 months following her initial response to the IPV screen, we assessed a number of indicators found in Veterans’ electronic medical records including positive screens for homelessness or risk on VHA’s universal screen for housing instability, Veterans’ use of VHA Homeless Programs, and whether women Veterans had a diagnostic code in their medical records indicating housing instability. </a:t>
            </a:r>
          </a:p>
          <a:p>
            <a:endParaRPr lang="en-US" sz="1100" kern="1200" dirty="0">
              <a:solidFill>
                <a:schemeClr val="tx1"/>
              </a:solidFill>
              <a:effectLst/>
              <a:latin typeface="+mn-lt"/>
              <a:ea typeface="+mn-ea"/>
              <a:cs typeface="+mn-cs"/>
            </a:endParaRPr>
          </a:p>
          <a:p>
            <a:r>
              <a:rPr lang="en-US" sz="1100" kern="1200" dirty="0">
                <a:solidFill>
                  <a:schemeClr val="tx1"/>
                </a:solidFill>
                <a:effectLst/>
                <a:latin typeface="+mn-lt"/>
                <a:ea typeface="+mn-ea"/>
                <a:cs typeface="+mn-cs"/>
              </a:rPr>
              <a:t>To address the 2 aims for this study, we conducted 2 analyses. The first was a logistic regression that assessed the relationship between women Veterans’ experience of past-year IPV and housing instability. The second analysis looked specifically at women who reported past-year IPV to identify specific correlates for housing instability among this population. </a:t>
            </a:r>
          </a:p>
        </p:txBody>
      </p:sp>
      <p:sp>
        <p:nvSpPr>
          <p:cNvPr id="4" name="Slide Number Placeholder 3"/>
          <p:cNvSpPr>
            <a:spLocks noGrp="1"/>
          </p:cNvSpPr>
          <p:nvPr>
            <p:ph type="sldNum" sz="quarter" idx="10"/>
          </p:nvPr>
        </p:nvSpPr>
        <p:spPr/>
        <p:txBody>
          <a:bodyPr/>
          <a:lstStyle/>
          <a:p>
            <a:fld id="{C58F76BB-471A-4F96-AB38-5F7F18989878}" type="slidenum">
              <a:rPr lang="en-US" smtClean="0"/>
              <a:t>5</a:t>
            </a:fld>
            <a:endParaRPr lang="en-US"/>
          </a:p>
        </p:txBody>
      </p:sp>
    </p:spTree>
    <p:extLst>
      <p:ext uri="{BB962C8B-B14F-4D97-AF65-F5344CB8AC3E}">
        <p14:creationId xmlns:p14="http://schemas.microsoft.com/office/powerpoint/2010/main" val="5934283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Respondents were most frequently older than 41 years (56.3%) and identified as White (52.4%) and non-Hispanic or Latina (90.1%). Approximately one-quarter of the study sample served in OEF/OIF and 27.6% screened positive for MST. About two-thirds of the sample was receiving compensation related to a service-connected disability.</a:t>
            </a:r>
          </a:p>
        </p:txBody>
      </p:sp>
      <p:sp>
        <p:nvSpPr>
          <p:cNvPr id="4" name="Slide Number Placeholder 3"/>
          <p:cNvSpPr>
            <a:spLocks noGrp="1"/>
          </p:cNvSpPr>
          <p:nvPr>
            <p:ph type="sldNum" sz="quarter" idx="10"/>
          </p:nvPr>
        </p:nvSpPr>
        <p:spPr/>
        <p:txBody>
          <a:bodyPr/>
          <a:lstStyle/>
          <a:p>
            <a:fld id="{C58F76BB-471A-4F96-AB38-5F7F18989878}" type="slidenum">
              <a:rPr lang="en-US" smtClean="0"/>
              <a:t>6</a:t>
            </a:fld>
            <a:endParaRPr lang="en-US"/>
          </a:p>
        </p:txBody>
      </p:sp>
    </p:spTree>
    <p:extLst>
      <p:ext uri="{BB962C8B-B14F-4D97-AF65-F5344CB8AC3E}">
        <p14:creationId xmlns:p14="http://schemas.microsoft.com/office/powerpoint/2010/main" val="5703266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Among the 8,427 women Veterans who responded to VA’s universal screen for past-year IPV, 8.4% screened positive. A slightly higher proportion had evidence of housing instability in their electronic medical records: 1 in 10 had either a diagnostic code indicating housing instability or evidence of VHA Homeless Program use—most frequently through HCHV—and 2.2% screened positive for either homelessness or risk on VHA’s universal screen for housing instability. </a:t>
            </a:r>
          </a:p>
          <a:p>
            <a:endParaRPr lang="en-US" dirty="0"/>
          </a:p>
        </p:txBody>
      </p:sp>
      <p:sp>
        <p:nvSpPr>
          <p:cNvPr id="4" name="Slide Number Placeholder 3"/>
          <p:cNvSpPr>
            <a:spLocks noGrp="1"/>
          </p:cNvSpPr>
          <p:nvPr>
            <p:ph type="sldNum" sz="quarter" idx="10"/>
          </p:nvPr>
        </p:nvSpPr>
        <p:spPr/>
        <p:txBody>
          <a:bodyPr/>
          <a:lstStyle/>
          <a:p>
            <a:fld id="{C58F76BB-471A-4F96-AB38-5F7F18989878}" type="slidenum">
              <a:rPr lang="en-US" smtClean="0"/>
              <a:t>7</a:t>
            </a:fld>
            <a:endParaRPr lang="en-US"/>
          </a:p>
        </p:txBody>
      </p:sp>
    </p:spTree>
    <p:extLst>
      <p:ext uri="{BB962C8B-B14F-4D97-AF65-F5344CB8AC3E}">
        <p14:creationId xmlns:p14="http://schemas.microsoft.com/office/powerpoint/2010/main" val="8833676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There was significant overlap in the number of women Veterans who screened positive for IPV and also experienced housing instability. Approximately 1 in 4 women Veterans who screened positive for IPV also experienced housing instability and almost 1 in 5 women who had experienced housing instability during the study period also screened positive for IPV. Note that rates of housing instability among women Veterans who had experienced IPV were more than twice that of the overall study cohort. </a:t>
            </a:r>
          </a:p>
        </p:txBody>
      </p:sp>
      <p:sp>
        <p:nvSpPr>
          <p:cNvPr id="4" name="Slide Number Placeholder 3"/>
          <p:cNvSpPr>
            <a:spLocks noGrp="1"/>
          </p:cNvSpPr>
          <p:nvPr>
            <p:ph type="sldNum" sz="quarter" idx="10"/>
          </p:nvPr>
        </p:nvSpPr>
        <p:spPr/>
        <p:txBody>
          <a:bodyPr/>
          <a:lstStyle/>
          <a:p>
            <a:fld id="{C58F76BB-471A-4F96-AB38-5F7F18989878}" type="slidenum">
              <a:rPr lang="en-US" smtClean="0"/>
              <a:t>8</a:t>
            </a:fld>
            <a:endParaRPr lang="en-US"/>
          </a:p>
        </p:txBody>
      </p:sp>
    </p:spTree>
    <p:extLst>
      <p:ext uri="{BB962C8B-B14F-4D97-AF65-F5344CB8AC3E}">
        <p14:creationId xmlns:p14="http://schemas.microsoft.com/office/powerpoint/2010/main" val="14556329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This chart presents the results of the first series of logistic regressions that modeled the association between past-year IPV and housing instability. Women Veterans who screened positive for IPV were at increased odds of having any of the indicators of housing instability. Controlling for age and race, screening positive for IPV increased a woman Veteran’s odds of having any indicator of housing instability by almost a factor of 3. The effect sizes of the relationship between IPV and the various indicators of housing instability ranged from 2.22 for women Veterans who had participated VHA’s permanent supportive housing program, HUD-VASH, to 3.28 for women Veterans who screened positive for either homelessness or risk on VHA’s universal screen for housing instability.</a:t>
            </a:r>
          </a:p>
        </p:txBody>
      </p:sp>
      <p:sp>
        <p:nvSpPr>
          <p:cNvPr id="4" name="Slide Number Placeholder 3"/>
          <p:cNvSpPr>
            <a:spLocks noGrp="1"/>
          </p:cNvSpPr>
          <p:nvPr>
            <p:ph type="sldNum" sz="quarter" idx="10"/>
          </p:nvPr>
        </p:nvSpPr>
        <p:spPr/>
        <p:txBody>
          <a:bodyPr/>
          <a:lstStyle/>
          <a:p>
            <a:fld id="{C58F76BB-471A-4F96-AB38-5F7F18989878}" type="slidenum">
              <a:rPr lang="en-US" smtClean="0"/>
              <a:t>9</a:t>
            </a:fld>
            <a:endParaRPr lang="en-US"/>
          </a:p>
        </p:txBody>
      </p:sp>
    </p:spTree>
    <p:extLst>
      <p:ext uri="{BB962C8B-B14F-4D97-AF65-F5344CB8AC3E}">
        <p14:creationId xmlns:p14="http://schemas.microsoft.com/office/powerpoint/2010/main" val="41207115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84BB843-02EE-488C-8C27-E4F0F45FF5B6}" type="datetimeFigureOut">
              <a:rPr lang="en-US" smtClean="0"/>
              <a:t>5/29/2018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3AED80-5013-422B-B0FF-8822BCA3B178}" type="slidenum">
              <a:rPr lang="en-US" smtClean="0"/>
              <a:t>‹#›</a:t>
            </a:fld>
            <a:endParaRPr lang="en-US"/>
          </a:p>
        </p:txBody>
      </p:sp>
    </p:spTree>
    <p:extLst>
      <p:ext uri="{BB962C8B-B14F-4D97-AF65-F5344CB8AC3E}">
        <p14:creationId xmlns:p14="http://schemas.microsoft.com/office/powerpoint/2010/main" val="3276815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4BB843-02EE-488C-8C27-E4F0F45FF5B6}" type="datetimeFigureOut">
              <a:rPr lang="en-US" smtClean="0"/>
              <a:t>5/29/2018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3AED80-5013-422B-B0FF-8822BCA3B178}" type="slidenum">
              <a:rPr lang="en-US" smtClean="0"/>
              <a:t>‹#›</a:t>
            </a:fld>
            <a:endParaRPr lang="en-US"/>
          </a:p>
        </p:txBody>
      </p:sp>
    </p:spTree>
    <p:extLst>
      <p:ext uri="{BB962C8B-B14F-4D97-AF65-F5344CB8AC3E}">
        <p14:creationId xmlns:p14="http://schemas.microsoft.com/office/powerpoint/2010/main" val="1729521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4BB843-02EE-488C-8C27-E4F0F45FF5B6}" type="datetimeFigureOut">
              <a:rPr lang="en-US" smtClean="0"/>
              <a:t>5/29/2018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3AED80-5013-422B-B0FF-8822BCA3B178}" type="slidenum">
              <a:rPr lang="en-US" smtClean="0"/>
              <a:t>‹#›</a:t>
            </a:fld>
            <a:endParaRPr lang="en-US"/>
          </a:p>
        </p:txBody>
      </p:sp>
    </p:spTree>
    <p:extLst>
      <p:ext uri="{BB962C8B-B14F-4D97-AF65-F5344CB8AC3E}">
        <p14:creationId xmlns:p14="http://schemas.microsoft.com/office/powerpoint/2010/main" val="15865811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i="0">
                <a:solidFill>
                  <a:schemeClr val="tx1"/>
                </a:solidFill>
                <a:latin typeface="+mj-lt"/>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Text Placeholder 4"/>
          <p:cNvSpPr>
            <a:spLocks noGrp="1"/>
          </p:cNvSpPr>
          <p:nvPr>
            <p:ph type="body" sz="quarter" idx="10" hasCustomPrompt="1"/>
          </p:nvPr>
        </p:nvSpPr>
        <p:spPr>
          <a:xfrm>
            <a:off x="685800" y="2133600"/>
            <a:ext cx="7696200" cy="1295400"/>
          </a:xfrm>
          <a:prstGeom prst="rect">
            <a:avLst/>
          </a:prstGeom>
        </p:spPr>
        <p:txBody>
          <a:bodyPr/>
          <a:lstStyle>
            <a:lvl1pPr marL="0" indent="0" algn="ctr">
              <a:buNone/>
              <a:defRPr sz="4400" baseline="0">
                <a:solidFill>
                  <a:schemeClr val="accent2"/>
                </a:solidFill>
                <a:latin typeface="+mj-lt"/>
              </a:defRPr>
            </a:lvl1pPr>
          </a:lstStyle>
          <a:p>
            <a:pPr lvl="0"/>
            <a:r>
              <a:rPr lang="en-US" dirty="0">
                <a:latin typeface="+mj-lt"/>
              </a:rPr>
              <a:t>CLICK TO ADD TITLE</a:t>
            </a:r>
            <a:endParaRPr lang="en-US" dirty="0"/>
          </a:p>
        </p:txBody>
      </p:sp>
    </p:spTree>
    <p:extLst>
      <p:ext uri="{BB962C8B-B14F-4D97-AF65-F5344CB8AC3E}">
        <p14:creationId xmlns:p14="http://schemas.microsoft.com/office/powerpoint/2010/main" val="40929313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7" name="Title 6"/>
          <p:cNvSpPr>
            <a:spLocks noGrp="1"/>
          </p:cNvSpPr>
          <p:nvPr>
            <p:ph type="title"/>
          </p:nvPr>
        </p:nvSpPr>
        <p:spPr>
          <a:xfrm>
            <a:off x="457200" y="1600200"/>
            <a:ext cx="8229600" cy="1143000"/>
          </a:xfrm>
          <a:prstGeom prst="rect">
            <a:avLst/>
          </a:prstGeom>
        </p:spPr>
        <p:txBody>
          <a:bodyPr/>
          <a:lstStyle>
            <a:lvl1pPr>
              <a:defRPr>
                <a:solidFill>
                  <a:schemeClr val="accent1"/>
                </a:solidFill>
              </a:defRPr>
            </a:lvl1pPr>
          </a:lstStyle>
          <a:p>
            <a:r>
              <a:rPr lang="en-US"/>
              <a:t>Click to edit Master title style</a:t>
            </a:r>
            <a:endParaRPr lang="en-US" dirty="0"/>
          </a:p>
        </p:txBody>
      </p:sp>
      <p:sp>
        <p:nvSpPr>
          <p:cNvPr id="3" name="Content Placeholder 2"/>
          <p:cNvSpPr>
            <a:spLocks noGrp="1"/>
          </p:cNvSpPr>
          <p:nvPr>
            <p:ph sz="half" idx="1"/>
          </p:nvPr>
        </p:nvSpPr>
        <p:spPr>
          <a:xfrm>
            <a:off x="457200" y="2743200"/>
            <a:ext cx="4038600" cy="3810000"/>
          </a:xfrm>
          <a:prstGeom prst="rect">
            <a:avLst/>
          </a:prstGeom>
        </p:spPr>
        <p:txBody>
          <a:bodyPr/>
          <a:lstStyle>
            <a:lvl1pPr>
              <a:defRPr sz="2800">
                <a:latin typeface="+mn-lt"/>
                <a:cs typeface="Arial" pitchFamily="34" charset="0"/>
              </a:defRPr>
            </a:lvl1pPr>
            <a:lvl2pPr>
              <a:defRPr sz="2400">
                <a:latin typeface="+mn-lt"/>
                <a:cs typeface="Arial" pitchFamily="34" charset="0"/>
              </a:defRPr>
            </a:lvl2pPr>
            <a:lvl3pPr>
              <a:defRPr sz="2000">
                <a:latin typeface="+mn-lt"/>
                <a:cs typeface="Arial" pitchFamily="34" charset="0"/>
              </a:defRPr>
            </a:lvl3pPr>
            <a:lvl4pPr>
              <a:defRPr sz="1800">
                <a:latin typeface="+mn-lt"/>
                <a:cs typeface="Arial" pitchFamily="34" charset="0"/>
              </a:defRPr>
            </a:lvl4pPr>
            <a:lvl5pPr>
              <a:defRPr sz="1800">
                <a:latin typeface="+mn-lt"/>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2743200"/>
            <a:ext cx="4038600" cy="3810000"/>
          </a:xfrm>
          <a:prstGeom prst="rect">
            <a:avLst/>
          </a:prstGeom>
        </p:spPr>
        <p:txBody>
          <a:bodyPr/>
          <a:lstStyle>
            <a:lvl1pPr>
              <a:defRPr sz="2800">
                <a:latin typeface="+mn-lt"/>
                <a:cs typeface="Arial" pitchFamily="34" charset="0"/>
              </a:defRPr>
            </a:lvl1pPr>
            <a:lvl2pPr>
              <a:defRPr sz="2400">
                <a:latin typeface="+mn-lt"/>
                <a:cs typeface="Arial" pitchFamily="34" charset="0"/>
              </a:defRPr>
            </a:lvl2pPr>
            <a:lvl3pPr>
              <a:defRPr sz="2000">
                <a:latin typeface="+mn-lt"/>
                <a:cs typeface="Arial" pitchFamily="34" charset="0"/>
              </a:defRPr>
            </a:lvl3pPr>
            <a:lvl4pPr>
              <a:defRPr sz="1800">
                <a:latin typeface="+mn-lt"/>
                <a:cs typeface="Arial" pitchFamily="34" charset="0"/>
              </a:defRPr>
            </a:lvl4pPr>
            <a:lvl5pPr>
              <a:defRPr sz="1800">
                <a:latin typeface="+mn-lt"/>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419675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00"/>
            <a:ext cx="8229600" cy="1143000"/>
          </a:xfrm>
          <a:prstGeom prst="rect">
            <a:avLst/>
          </a:prstGeom>
        </p:spPr>
        <p:txBody>
          <a:bodyPr/>
          <a:lstStyle>
            <a:lvl1pPr>
              <a:defRPr>
                <a:solidFill>
                  <a:schemeClr val="accent1"/>
                </a:solidFill>
              </a:defRPr>
            </a:lvl1pPr>
          </a:lstStyle>
          <a:p>
            <a:r>
              <a:rPr lang="en-US"/>
              <a:t>Click to edit Master title style</a:t>
            </a:r>
          </a:p>
        </p:txBody>
      </p:sp>
      <p:sp>
        <p:nvSpPr>
          <p:cNvPr id="3" name="Text Placeholder 2"/>
          <p:cNvSpPr>
            <a:spLocks noGrp="1"/>
          </p:cNvSpPr>
          <p:nvPr>
            <p:ph type="body" idx="1"/>
          </p:nvPr>
        </p:nvSpPr>
        <p:spPr>
          <a:xfrm>
            <a:off x="457200" y="2438400"/>
            <a:ext cx="4040188" cy="759123"/>
          </a:xfrm>
          <a:prstGeom prst="rect">
            <a:avLst/>
          </a:prstGeom>
        </p:spPr>
        <p:txBody>
          <a:bodyPr anchor="b"/>
          <a:lstStyle>
            <a:lvl1pPr marL="0" indent="0">
              <a:buNone/>
              <a:defRPr sz="2400" b="1">
                <a:latin typeface="+mn-lt"/>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3200400"/>
            <a:ext cx="4040188" cy="3276606"/>
          </a:xfrm>
          <a:prstGeom prst="rect">
            <a:avLst/>
          </a:prstGeom>
        </p:spPr>
        <p:txBody>
          <a:bodyPr/>
          <a:lstStyle>
            <a:lvl1pPr>
              <a:defRPr sz="2400">
                <a:latin typeface="+mn-lt"/>
                <a:cs typeface="Arial" pitchFamily="34" charset="0"/>
              </a:defRPr>
            </a:lvl1pPr>
            <a:lvl2pPr>
              <a:defRPr sz="2000">
                <a:latin typeface="+mn-lt"/>
                <a:cs typeface="Arial" pitchFamily="34" charset="0"/>
              </a:defRPr>
            </a:lvl2pPr>
            <a:lvl3pPr>
              <a:defRPr sz="1800">
                <a:latin typeface="+mn-lt"/>
                <a:cs typeface="Arial" pitchFamily="34" charset="0"/>
              </a:defRPr>
            </a:lvl3pPr>
            <a:lvl4pPr>
              <a:defRPr sz="1600">
                <a:latin typeface="+mn-lt"/>
                <a:cs typeface="Arial" pitchFamily="34" charset="0"/>
              </a:defRPr>
            </a:lvl4pPr>
            <a:lvl5pPr>
              <a:defRPr sz="1600">
                <a:latin typeface="+mn-lt"/>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2438400"/>
            <a:ext cx="4041775" cy="759123"/>
          </a:xfrm>
          <a:prstGeom prst="rect">
            <a:avLst/>
          </a:prstGeom>
        </p:spPr>
        <p:txBody>
          <a:bodyPr anchor="b"/>
          <a:lstStyle>
            <a:lvl1pPr marL="0" indent="0">
              <a:buNone/>
              <a:defRPr sz="2400" b="1">
                <a:latin typeface="+mn-lt"/>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200400"/>
            <a:ext cx="4041775" cy="3276606"/>
          </a:xfrm>
          <a:prstGeom prst="rect">
            <a:avLst/>
          </a:prstGeom>
        </p:spPr>
        <p:txBody>
          <a:bodyPr/>
          <a:lstStyle>
            <a:lvl1pPr>
              <a:defRPr sz="2400">
                <a:latin typeface="+mn-lt"/>
                <a:cs typeface="Arial" pitchFamily="34" charset="0"/>
              </a:defRPr>
            </a:lvl1pPr>
            <a:lvl2pPr>
              <a:defRPr sz="2000">
                <a:latin typeface="+mn-lt"/>
                <a:cs typeface="Arial" pitchFamily="34" charset="0"/>
              </a:defRPr>
            </a:lvl2pPr>
            <a:lvl3pPr>
              <a:defRPr sz="1800">
                <a:latin typeface="+mn-lt"/>
                <a:cs typeface="Arial" pitchFamily="34" charset="0"/>
              </a:defRPr>
            </a:lvl3pPr>
            <a:lvl4pPr>
              <a:defRPr sz="1600">
                <a:latin typeface="+mn-lt"/>
                <a:cs typeface="Arial" pitchFamily="34" charset="0"/>
              </a:defRPr>
            </a:lvl4pPr>
            <a:lvl5pPr>
              <a:defRPr sz="1600">
                <a:latin typeface="+mn-lt"/>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418878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00"/>
            <a:ext cx="8229600" cy="1143000"/>
          </a:xfrm>
          <a:prstGeom prst="rect">
            <a:avLst/>
          </a:prstGeom>
        </p:spPr>
        <p:txBody>
          <a:bodyPr/>
          <a:lstStyle>
            <a:lvl1pPr>
              <a:defRPr>
                <a:solidFill>
                  <a:schemeClr val="accent1"/>
                </a:solidFill>
              </a:defRPr>
            </a:lvl1pPr>
          </a:lstStyle>
          <a:p>
            <a:r>
              <a:rPr lang="en-US"/>
              <a:t>Click to edit Master title style</a:t>
            </a:r>
          </a:p>
        </p:txBody>
      </p:sp>
    </p:spTree>
    <p:extLst>
      <p:ext uri="{BB962C8B-B14F-4D97-AF65-F5344CB8AC3E}">
        <p14:creationId xmlns:p14="http://schemas.microsoft.com/office/powerpoint/2010/main" val="22991666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00"/>
            <a:ext cx="8229600" cy="1143000"/>
          </a:xfrm>
          <a:prstGeom prst="rect">
            <a:avLst/>
          </a:prstGeom>
        </p:spPr>
        <p:txBody>
          <a:bodyPr/>
          <a:lstStyle>
            <a:lvl1pPr>
              <a:defRPr>
                <a:solidFill>
                  <a:schemeClr val="accent1"/>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2667000"/>
            <a:ext cx="8229600" cy="3733800"/>
          </a:xfrm>
          <a:prstGeom prst="rect">
            <a:avLst/>
          </a:prstGeom>
        </p:spPr>
        <p:txBody>
          <a:bodyPr vert="eaVert"/>
          <a:lstStyle>
            <a:lvl1pPr>
              <a:defRPr>
                <a:latin typeface="+mn-lt"/>
                <a:cs typeface="Arial" pitchFamily="34" charset="0"/>
              </a:defRPr>
            </a:lvl1pPr>
            <a:lvl2pPr>
              <a:defRPr>
                <a:latin typeface="+mn-lt"/>
                <a:cs typeface="Arial" pitchFamily="34" charset="0"/>
              </a:defRPr>
            </a:lvl2pPr>
            <a:lvl3pPr>
              <a:defRPr>
                <a:latin typeface="+mn-lt"/>
                <a:cs typeface="Arial" pitchFamily="34" charset="0"/>
              </a:defRPr>
            </a:lvl3pPr>
            <a:lvl4pPr>
              <a:defRPr>
                <a:latin typeface="+mn-lt"/>
                <a:cs typeface="Arial" pitchFamily="34" charset="0"/>
              </a:defRPr>
            </a:lvl4pPr>
            <a:lvl5pPr>
              <a:defRPr>
                <a:latin typeface="+mn-lt"/>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7334714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NCHAV">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00"/>
            <a:ext cx="8229600" cy="1143000"/>
          </a:xfrm>
          <a:prstGeom prst="rect">
            <a:avLst/>
          </a:prstGeom>
        </p:spPr>
        <p:txBody>
          <a:bodyPr/>
          <a:lstStyle>
            <a:lvl1pPr>
              <a:defRPr>
                <a:solidFill>
                  <a:schemeClr val="accent1"/>
                </a:solidFill>
              </a:defRPr>
            </a:lvl1pPr>
          </a:lstStyle>
          <a:p>
            <a:r>
              <a:rPr lang="en-US"/>
              <a:t>Click to edit Master title style</a:t>
            </a:r>
          </a:p>
        </p:txBody>
      </p:sp>
    </p:spTree>
    <p:extLst>
      <p:ext uri="{BB962C8B-B14F-4D97-AF65-F5344CB8AC3E}">
        <p14:creationId xmlns:p14="http://schemas.microsoft.com/office/powerpoint/2010/main" val="1683891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4BB843-02EE-488C-8C27-E4F0F45FF5B6}" type="datetimeFigureOut">
              <a:rPr lang="en-US" smtClean="0"/>
              <a:t>5/29/2018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3AED80-5013-422B-B0FF-8822BCA3B178}" type="slidenum">
              <a:rPr lang="en-US" smtClean="0"/>
              <a:t>‹#›</a:t>
            </a:fld>
            <a:endParaRPr lang="en-US"/>
          </a:p>
        </p:txBody>
      </p:sp>
    </p:spTree>
    <p:extLst>
      <p:ext uri="{BB962C8B-B14F-4D97-AF65-F5344CB8AC3E}">
        <p14:creationId xmlns:p14="http://schemas.microsoft.com/office/powerpoint/2010/main" val="1434610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4BB843-02EE-488C-8C27-E4F0F45FF5B6}" type="datetimeFigureOut">
              <a:rPr lang="en-US" smtClean="0"/>
              <a:t>5/29/2018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3AED80-5013-422B-B0FF-8822BCA3B178}" type="slidenum">
              <a:rPr lang="en-US" smtClean="0"/>
              <a:t>‹#›</a:t>
            </a:fld>
            <a:endParaRPr lang="en-US"/>
          </a:p>
        </p:txBody>
      </p:sp>
    </p:spTree>
    <p:extLst>
      <p:ext uri="{BB962C8B-B14F-4D97-AF65-F5344CB8AC3E}">
        <p14:creationId xmlns:p14="http://schemas.microsoft.com/office/powerpoint/2010/main" val="2089173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84BB843-02EE-488C-8C27-E4F0F45FF5B6}" type="datetimeFigureOut">
              <a:rPr lang="en-US" smtClean="0"/>
              <a:t>5/29/2018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3AED80-5013-422B-B0FF-8822BCA3B178}" type="slidenum">
              <a:rPr lang="en-US" smtClean="0"/>
              <a:t>‹#›</a:t>
            </a:fld>
            <a:endParaRPr lang="en-US"/>
          </a:p>
        </p:txBody>
      </p:sp>
    </p:spTree>
    <p:extLst>
      <p:ext uri="{BB962C8B-B14F-4D97-AF65-F5344CB8AC3E}">
        <p14:creationId xmlns:p14="http://schemas.microsoft.com/office/powerpoint/2010/main" val="2153315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84BB843-02EE-488C-8C27-E4F0F45FF5B6}" type="datetimeFigureOut">
              <a:rPr lang="en-US" smtClean="0"/>
              <a:t>5/29/2018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3AED80-5013-422B-B0FF-8822BCA3B178}" type="slidenum">
              <a:rPr lang="en-US" smtClean="0"/>
              <a:t>‹#›</a:t>
            </a:fld>
            <a:endParaRPr lang="en-US"/>
          </a:p>
        </p:txBody>
      </p:sp>
    </p:spTree>
    <p:extLst>
      <p:ext uri="{BB962C8B-B14F-4D97-AF65-F5344CB8AC3E}">
        <p14:creationId xmlns:p14="http://schemas.microsoft.com/office/powerpoint/2010/main" val="3921985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84BB843-02EE-488C-8C27-E4F0F45FF5B6}" type="datetimeFigureOut">
              <a:rPr lang="en-US" smtClean="0"/>
              <a:t>5/29/2018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3AED80-5013-422B-B0FF-8822BCA3B178}" type="slidenum">
              <a:rPr lang="en-US" smtClean="0"/>
              <a:t>‹#›</a:t>
            </a:fld>
            <a:endParaRPr lang="en-US"/>
          </a:p>
        </p:txBody>
      </p:sp>
    </p:spTree>
    <p:extLst>
      <p:ext uri="{BB962C8B-B14F-4D97-AF65-F5344CB8AC3E}">
        <p14:creationId xmlns:p14="http://schemas.microsoft.com/office/powerpoint/2010/main" val="2249687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4BB843-02EE-488C-8C27-E4F0F45FF5B6}" type="datetimeFigureOut">
              <a:rPr lang="en-US" smtClean="0"/>
              <a:t>5/29/2018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3AED80-5013-422B-B0FF-8822BCA3B178}" type="slidenum">
              <a:rPr lang="en-US" smtClean="0"/>
              <a:t>‹#›</a:t>
            </a:fld>
            <a:endParaRPr lang="en-US"/>
          </a:p>
        </p:txBody>
      </p:sp>
    </p:spTree>
    <p:extLst>
      <p:ext uri="{BB962C8B-B14F-4D97-AF65-F5344CB8AC3E}">
        <p14:creationId xmlns:p14="http://schemas.microsoft.com/office/powerpoint/2010/main" val="3173153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4BB843-02EE-488C-8C27-E4F0F45FF5B6}" type="datetimeFigureOut">
              <a:rPr lang="en-US" smtClean="0"/>
              <a:t>5/29/2018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3AED80-5013-422B-B0FF-8822BCA3B178}" type="slidenum">
              <a:rPr lang="en-US" smtClean="0"/>
              <a:t>‹#›</a:t>
            </a:fld>
            <a:endParaRPr lang="en-US"/>
          </a:p>
        </p:txBody>
      </p:sp>
    </p:spTree>
    <p:extLst>
      <p:ext uri="{BB962C8B-B14F-4D97-AF65-F5344CB8AC3E}">
        <p14:creationId xmlns:p14="http://schemas.microsoft.com/office/powerpoint/2010/main" val="2079621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4BB843-02EE-488C-8C27-E4F0F45FF5B6}" type="datetimeFigureOut">
              <a:rPr lang="en-US" smtClean="0"/>
              <a:t>5/29/2018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3AED80-5013-422B-B0FF-8822BCA3B178}" type="slidenum">
              <a:rPr lang="en-US" smtClean="0"/>
              <a:t>‹#›</a:t>
            </a:fld>
            <a:endParaRPr lang="en-US"/>
          </a:p>
        </p:txBody>
      </p:sp>
    </p:spTree>
    <p:extLst>
      <p:ext uri="{BB962C8B-B14F-4D97-AF65-F5344CB8AC3E}">
        <p14:creationId xmlns:p14="http://schemas.microsoft.com/office/powerpoint/2010/main" val="1898702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4BB843-02EE-488C-8C27-E4F0F45FF5B6}" type="datetimeFigureOut">
              <a:rPr lang="en-US" smtClean="0"/>
              <a:t>5/29/2018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3AED80-5013-422B-B0FF-8822BCA3B178}" type="slidenum">
              <a:rPr lang="en-US" smtClean="0"/>
              <a:t>‹#›</a:t>
            </a:fld>
            <a:endParaRPr lang="en-US"/>
          </a:p>
        </p:txBody>
      </p:sp>
    </p:spTree>
    <p:extLst>
      <p:ext uri="{BB962C8B-B14F-4D97-AF65-F5344CB8AC3E}">
        <p14:creationId xmlns:p14="http://schemas.microsoft.com/office/powerpoint/2010/main" val="388487166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52" r:id="rId13"/>
    <p:sldLayoutId id="2147483653" r:id="rId14"/>
    <p:sldLayoutId id="2147483654" r:id="rId15"/>
    <p:sldLayoutId id="2147483658" r:id="rId16"/>
    <p:sldLayoutId id="2147483660" r:id="rId17"/>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ann.montgomery2@va.gov"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mailto:aemontgo@uab.edu"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chart" Target="../charts/chart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5334000"/>
            <a:ext cx="9144000" cy="1752600"/>
          </a:xfrm>
        </p:spPr>
        <p:txBody>
          <a:bodyPr>
            <a:normAutofit/>
          </a:bodyPr>
          <a:lstStyle/>
          <a:p>
            <a:r>
              <a:rPr lang="en-US" b="1" dirty="0">
                <a:solidFill>
                  <a:schemeClr val="bg1">
                    <a:lumMod val="50000"/>
                  </a:schemeClr>
                </a:solidFill>
              </a:rPr>
              <a:t>Ann Elizabeth Montgomery</a:t>
            </a:r>
            <a:endParaRPr lang="en-US" sz="2400" dirty="0">
              <a:solidFill>
                <a:schemeClr val="bg1">
                  <a:lumMod val="50000"/>
                </a:schemeClr>
              </a:solidFill>
            </a:endParaRPr>
          </a:p>
        </p:txBody>
      </p:sp>
      <p:sp>
        <p:nvSpPr>
          <p:cNvPr id="5" name="Text Placeholder 4"/>
          <p:cNvSpPr>
            <a:spLocks noGrp="1"/>
          </p:cNvSpPr>
          <p:nvPr>
            <p:ph type="body" sz="quarter" idx="10"/>
          </p:nvPr>
        </p:nvSpPr>
        <p:spPr>
          <a:xfrm>
            <a:off x="0" y="2133600"/>
            <a:ext cx="9144000" cy="1295400"/>
          </a:xfrm>
        </p:spPr>
        <p:txBody>
          <a:bodyPr>
            <a:noAutofit/>
          </a:bodyPr>
          <a:lstStyle/>
          <a:p>
            <a:r>
              <a:rPr lang="en-US" sz="4000" b="1" dirty="0"/>
              <a:t>Examining the Role of Intimate Partner Violence in Housing Instability among Women Veterans</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719748" cy="914400"/>
          </a:xfrm>
          <a:prstGeom prst="rect">
            <a:avLst/>
          </a:prstGeom>
        </p:spPr>
      </p:pic>
      <p:pic>
        <p:nvPicPr>
          <p:cNvPr id="7" name="Picture 6">
            <a:extLst>
              <a:ext uri="{FF2B5EF4-FFF2-40B4-BE49-F238E27FC236}">
                <a16:creationId xmlns:a16="http://schemas.microsoft.com/office/drawing/2014/main" id="{8ED0DC75-CF69-424F-9790-5C91A318EE6E}"/>
              </a:ext>
            </a:extLst>
          </p:cNvPr>
          <p:cNvPicPr>
            <a:picLocks noChangeAspect="1"/>
          </p:cNvPicPr>
          <p:nvPr/>
        </p:nvPicPr>
        <p:blipFill rotWithShape="1">
          <a:blip r:embed="rId4"/>
          <a:srcRect l="10649" t="13987" r="11468" b="13749"/>
          <a:stretch/>
        </p:blipFill>
        <p:spPr>
          <a:xfrm>
            <a:off x="6172200" y="0"/>
            <a:ext cx="2651760" cy="159620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B1EA21BF-082F-4AAE-8CB4-D717994F2B65}"/>
              </a:ext>
            </a:extLst>
          </p:cNvPr>
          <p:cNvSpPr>
            <a:spLocks noGrp="1"/>
          </p:cNvSpPr>
          <p:nvPr>
            <p:ph type="title"/>
          </p:nvPr>
        </p:nvSpPr>
        <p:spPr/>
        <p:txBody>
          <a:bodyPr>
            <a:normAutofit/>
          </a:bodyPr>
          <a:lstStyle/>
          <a:p>
            <a:r>
              <a:rPr lang="en-US" sz="4000" dirty="0"/>
              <a:t>Correlates of Housing Instability</a:t>
            </a:r>
          </a:p>
        </p:txBody>
      </p:sp>
      <p:sp>
        <p:nvSpPr>
          <p:cNvPr id="11" name="Left Bracket 10">
            <a:extLst>
              <a:ext uri="{FF2B5EF4-FFF2-40B4-BE49-F238E27FC236}">
                <a16:creationId xmlns:a16="http://schemas.microsoft.com/office/drawing/2014/main" id="{3845246C-8877-47AE-A041-F8633A6BE447}"/>
              </a:ext>
            </a:extLst>
          </p:cNvPr>
          <p:cNvSpPr/>
          <p:nvPr/>
        </p:nvSpPr>
        <p:spPr>
          <a:xfrm>
            <a:off x="1123905" y="2054066"/>
            <a:ext cx="95295" cy="917734"/>
          </a:xfrm>
          <a:prstGeom prst="leftBracket">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TextBox 11">
            <a:extLst>
              <a:ext uri="{FF2B5EF4-FFF2-40B4-BE49-F238E27FC236}">
                <a16:creationId xmlns:a16="http://schemas.microsoft.com/office/drawing/2014/main" id="{4B66F98E-D1E9-48BF-ADBE-6973B150A787}"/>
              </a:ext>
            </a:extLst>
          </p:cNvPr>
          <p:cNvSpPr txBox="1"/>
          <p:nvPr/>
        </p:nvSpPr>
        <p:spPr>
          <a:xfrm>
            <a:off x="644843" y="2024588"/>
            <a:ext cx="492443" cy="936808"/>
          </a:xfrm>
          <a:prstGeom prst="rect">
            <a:avLst/>
          </a:prstGeom>
          <a:noFill/>
        </p:spPr>
        <p:txBody>
          <a:bodyPr vert="vert270" wrap="square" rtlCol="0">
            <a:spAutoFit/>
          </a:bodyPr>
          <a:lstStyle/>
          <a:p>
            <a:pPr algn="ctr"/>
            <a:r>
              <a:rPr lang="en-US" sz="2000" b="1" dirty="0">
                <a:solidFill>
                  <a:schemeClr val="bg1">
                    <a:lumMod val="50000"/>
                  </a:schemeClr>
                </a:solidFill>
              </a:rPr>
              <a:t>Age</a:t>
            </a:r>
          </a:p>
        </p:txBody>
      </p:sp>
      <p:sp>
        <p:nvSpPr>
          <p:cNvPr id="13" name="Left Bracket 12">
            <a:extLst>
              <a:ext uri="{FF2B5EF4-FFF2-40B4-BE49-F238E27FC236}">
                <a16:creationId xmlns:a16="http://schemas.microsoft.com/office/drawing/2014/main" id="{46B17057-664C-4F09-93EE-312B7D01F134}"/>
              </a:ext>
            </a:extLst>
          </p:cNvPr>
          <p:cNvSpPr/>
          <p:nvPr/>
        </p:nvSpPr>
        <p:spPr>
          <a:xfrm>
            <a:off x="1102043" y="3153678"/>
            <a:ext cx="117157" cy="1037322"/>
          </a:xfrm>
          <a:prstGeom prst="leftBracket">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TextBox 13">
            <a:extLst>
              <a:ext uri="{FF2B5EF4-FFF2-40B4-BE49-F238E27FC236}">
                <a16:creationId xmlns:a16="http://schemas.microsoft.com/office/drawing/2014/main" id="{BEDC98D1-1F74-4533-85F8-AED8C2A6A63C}"/>
              </a:ext>
            </a:extLst>
          </p:cNvPr>
          <p:cNvSpPr txBox="1"/>
          <p:nvPr/>
        </p:nvSpPr>
        <p:spPr>
          <a:xfrm>
            <a:off x="644843" y="3200400"/>
            <a:ext cx="492443" cy="990600"/>
          </a:xfrm>
          <a:prstGeom prst="rect">
            <a:avLst/>
          </a:prstGeom>
          <a:noFill/>
        </p:spPr>
        <p:txBody>
          <a:bodyPr vert="vert270" wrap="square" rtlCol="0">
            <a:spAutoFit/>
          </a:bodyPr>
          <a:lstStyle/>
          <a:p>
            <a:pPr algn="ctr"/>
            <a:r>
              <a:rPr lang="en-US" sz="2000" b="1" dirty="0">
                <a:solidFill>
                  <a:schemeClr val="bg1">
                    <a:lumMod val="50000"/>
                  </a:schemeClr>
                </a:solidFill>
              </a:rPr>
              <a:t>Race</a:t>
            </a:r>
          </a:p>
        </p:txBody>
      </p:sp>
      <p:sp>
        <p:nvSpPr>
          <p:cNvPr id="15" name="TextBox 14">
            <a:extLst>
              <a:ext uri="{FF2B5EF4-FFF2-40B4-BE49-F238E27FC236}">
                <a16:creationId xmlns:a16="http://schemas.microsoft.com/office/drawing/2014/main" id="{835B8D68-6217-45BD-BAAB-4E1912DDE80D}"/>
              </a:ext>
            </a:extLst>
          </p:cNvPr>
          <p:cNvSpPr txBox="1"/>
          <p:nvPr/>
        </p:nvSpPr>
        <p:spPr>
          <a:xfrm>
            <a:off x="0" y="6581001"/>
            <a:ext cx="9144000" cy="276999"/>
          </a:xfrm>
          <a:prstGeom prst="rect">
            <a:avLst/>
          </a:prstGeom>
          <a:noFill/>
        </p:spPr>
        <p:txBody>
          <a:bodyPr wrap="square" rtlCol="0">
            <a:spAutoFit/>
          </a:bodyPr>
          <a:lstStyle/>
          <a:p>
            <a:r>
              <a:rPr lang="en-US" sz="1200" dirty="0"/>
              <a:t>Reference group for age is 50+; reference group for race is White. AOR statistically significant at </a:t>
            </a:r>
            <a:r>
              <a:rPr lang="en-US" sz="1200" i="1" dirty="0"/>
              <a:t>p</a:t>
            </a:r>
            <a:r>
              <a:rPr lang="en-US" sz="1200" dirty="0"/>
              <a:t> &lt; .05.</a:t>
            </a:r>
          </a:p>
        </p:txBody>
      </p:sp>
      <p:graphicFrame>
        <p:nvGraphicFramePr>
          <p:cNvPr id="16" name="Content Placeholder 15"/>
          <p:cNvGraphicFramePr>
            <a:graphicFrameLocks noGrp="1"/>
          </p:cNvGraphicFramePr>
          <p:nvPr>
            <p:ph idx="1"/>
            <p:extLst>
              <p:ext uri="{D42A27DB-BD31-4B8C-83A1-F6EECF244321}">
                <p14:modId xmlns:p14="http://schemas.microsoft.com/office/powerpoint/2010/main" val="4046699500"/>
              </p:ext>
            </p:extLst>
          </p:nvPr>
        </p:nvGraphicFramePr>
        <p:xfrm>
          <a:off x="457200" y="1905000"/>
          <a:ext cx="8217931"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17" name="Text Placeholder 5">
            <a:extLst>
              <a:ext uri="{FF2B5EF4-FFF2-40B4-BE49-F238E27FC236}">
                <a16:creationId xmlns:a16="http://schemas.microsoft.com/office/drawing/2014/main" id="{DB8CD33E-127C-4806-95B0-D9143298A447}"/>
              </a:ext>
            </a:extLst>
          </p:cNvPr>
          <p:cNvSpPr txBox="1">
            <a:spLocks/>
          </p:cNvSpPr>
          <p:nvPr/>
        </p:nvSpPr>
        <p:spPr>
          <a:xfrm>
            <a:off x="891064" y="1189038"/>
            <a:ext cx="7338535" cy="48736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fontAlgn="auto">
              <a:spcBef>
                <a:spcPts val="0"/>
              </a:spcBef>
              <a:spcAft>
                <a:spcPts val="0"/>
              </a:spcAft>
              <a:buNone/>
            </a:pPr>
            <a:r>
              <a:rPr lang="en-US" sz="2400" b="1" dirty="0">
                <a:solidFill>
                  <a:schemeClr val="bg1">
                    <a:lumMod val="50000"/>
                  </a:schemeClr>
                </a:solidFill>
              </a:rPr>
              <a:t>Among Women Veterans with IPV+ Screen</a:t>
            </a:r>
          </a:p>
        </p:txBody>
      </p:sp>
    </p:spTree>
    <p:extLst>
      <p:ext uri="{BB962C8B-B14F-4D97-AF65-F5344CB8AC3E}">
        <p14:creationId xmlns:p14="http://schemas.microsoft.com/office/powerpoint/2010/main" val="33944784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D5320-7C25-435E-93A2-2EA772B7D019}"/>
              </a:ext>
            </a:extLst>
          </p:cNvPr>
          <p:cNvSpPr>
            <a:spLocks noGrp="1"/>
          </p:cNvSpPr>
          <p:nvPr>
            <p:ph type="title"/>
          </p:nvPr>
        </p:nvSpPr>
        <p:spPr/>
        <p:txBody>
          <a:bodyPr/>
          <a:lstStyle/>
          <a:p>
            <a:r>
              <a:rPr lang="en-US" dirty="0"/>
              <a:t>Methods: Aim 2</a:t>
            </a:r>
          </a:p>
        </p:txBody>
      </p:sp>
      <p:sp>
        <p:nvSpPr>
          <p:cNvPr id="3" name="Content Placeholder 2">
            <a:extLst>
              <a:ext uri="{FF2B5EF4-FFF2-40B4-BE49-F238E27FC236}">
                <a16:creationId xmlns:a16="http://schemas.microsoft.com/office/drawing/2014/main" id="{6C278450-F43F-4825-8029-7CD99DA28FE2}"/>
              </a:ext>
            </a:extLst>
          </p:cNvPr>
          <p:cNvSpPr>
            <a:spLocks noGrp="1"/>
          </p:cNvSpPr>
          <p:nvPr>
            <p:ph idx="1"/>
          </p:nvPr>
        </p:nvSpPr>
        <p:spPr/>
        <p:txBody>
          <a:bodyPr>
            <a:normAutofit fontScale="85000" lnSpcReduction="20000"/>
          </a:bodyPr>
          <a:lstStyle/>
          <a:p>
            <a:r>
              <a:rPr lang="en-US" dirty="0"/>
              <a:t>Data</a:t>
            </a:r>
          </a:p>
          <a:p>
            <a:pPr lvl="1"/>
            <a:r>
              <a:rPr lang="en-US" dirty="0"/>
              <a:t>20 women Veterans who screened positive for housing instability at a single VA Medical Center</a:t>
            </a:r>
          </a:p>
          <a:p>
            <a:pPr lvl="1"/>
            <a:r>
              <a:rPr lang="en-US" dirty="0"/>
              <a:t>Narrative accounts of experiences of housing instability (pathways, contributors, experiences with seeking and securing stable housing; conceptualizations of safe and stable housing)</a:t>
            </a:r>
          </a:p>
          <a:p>
            <a:endParaRPr lang="en-US" dirty="0"/>
          </a:p>
          <a:p>
            <a:r>
              <a:rPr lang="en-US" dirty="0"/>
              <a:t>Analyses</a:t>
            </a:r>
          </a:p>
          <a:p>
            <a:pPr lvl="1"/>
            <a:r>
              <a:rPr lang="en-US" dirty="0"/>
              <a:t>Team-based codebook development and selective coding followed by template analysis for specific focus on interpersonal violence</a:t>
            </a:r>
          </a:p>
          <a:p>
            <a:endParaRPr lang="en-US" dirty="0"/>
          </a:p>
        </p:txBody>
      </p:sp>
    </p:spTree>
    <p:extLst>
      <p:ext uri="{BB962C8B-B14F-4D97-AF65-F5344CB8AC3E}">
        <p14:creationId xmlns:p14="http://schemas.microsoft.com/office/powerpoint/2010/main" val="9811328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219980" y="2414306"/>
            <a:ext cx="1261872" cy="12605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500" dirty="0"/>
              <a:t>Intimate Partner Violence	</a:t>
            </a:r>
          </a:p>
        </p:txBody>
      </p:sp>
      <p:sp>
        <p:nvSpPr>
          <p:cNvPr id="8" name="Oval 7"/>
          <p:cNvSpPr/>
          <p:nvPr/>
        </p:nvSpPr>
        <p:spPr>
          <a:xfrm>
            <a:off x="1907496" y="2412953"/>
            <a:ext cx="1261872" cy="12618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500" dirty="0"/>
              <a:t>Social disruption</a:t>
            </a:r>
          </a:p>
          <a:p>
            <a:pPr algn="ctr"/>
            <a:r>
              <a:rPr lang="en-US" sz="1050" dirty="0">
                <a:latin typeface="+mj-lt"/>
              </a:rPr>
              <a:t>(employment, social networks)</a:t>
            </a:r>
            <a:endParaRPr lang="en-US" sz="1200" dirty="0">
              <a:latin typeface="+mj-lt"/>
            </a:endParaRPr>
          </a:p>
        </p:txBody>
      </p:sp>
      <p:sp>
        <p:nvSpPr>
          <p:cNvPr id="9" name="Oval 8"/>
          <p:cNvSpPr/>
          <p:nvPr/>
        </p:nvSpPr>
        <p:spPr>
          <a:xfrm>
            <a:off x="1038148" y="3654506"/>
            <a:ext cx="1261872" cy="12618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500" dirty="0"/>
              <a:t>Psychol. trauma </a:t>
            </a:r>
          </a:p>
          <a:p>
            <a:pPr algn="ctr"/>
            <a:r>
              <a:rPr lang="en-US" sz="1050" dirty="0">
                <a:latin typeface="+mj-lt"/>
              </a:rPr>
              <a:t>(PTSD, depression, substance use)</a:t>
            </a:r>
          </a:p>
        </p:txBody>
      </p:sp>
      <p:cxnSp>
        <p:nvCxnSpPr>
          <p:cNvPr id="10" name="Curved Connector 9"/>
          <p:cNvCxnSpPr>
            <a:stCxn id="5" idx="4"/>
            <a:endCxn id="9" idx="2"/>
          </p:cNvCxnSpPr>
          <p:nvPr/>
        </p:nvCxnSpPr>
        <p:spPr>
          <a:xfrm rot="16200000" flipH="1">
            <a:off x="639223" y="3886518"/>
            <a:ext cx="610617" cy="187232"/>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Curved Connector 10"/>
          <p:cNvCxnSpPr>
            <a:stCxn id="9" idx="6"/>
            <a:endCxn id="8" idx="4"/>
          </p:cNvCxnSpPr>
          <p:nvPr/>
        </p:nvCxnSpPr>
        <p:spPr>
          <a:xfrm flipV="1">
            <a:off x="2300020" y="3674825"/>
            <a:ext cx="238412" cy="610617"/>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8" idx="6"/>
            <a:endCxn id="7" idx="2"/>
          </p:cNvCxnSpPr>
          <p:nvPr/>
        </p:nvCxnSpPr>
        <p:spPr>
          <a:xfrm>
            <a:off x="3169368" y="3043889"/>
            <a:ext cx="32592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5" idx="6"/>
            <a:endCxn id="8" idx="2"/>
          </p:cNvCxnSpPr>
          <p:nvPr/>
        </p:nvCxnSpPr>
        <p:spPr>
          <a:xfrm flipV="1">
            <a:off x="1481851" y="3043889"/>
            <a:ext cx="425645" cy="6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Curved Connector 13"/>
          <p:cNvCxnSpPr>
            <a:stCxn id="5" idx="0"/>
            <a:endCxn id="7" idx="0"/>
          </p:cNvCxnSpPr>
          <p:nvPr/>
        </p:nvCxnSpPr>
        <p:spPr>
          <a:xfrm rot="5400000" flipH="1" flipV="1">
            <a:off x="2487894" y="775975"/>
            <a:ext cx="1353" cy="3275310"/>
          </a:xfrm>
          <a:prstGeom prst="curvedConnector3">
            <a:avLst>
              <a:gd name="adj1" fmla="val 1277184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Curved Connector 14"/>
          <p:cNvCxnSpPr>
            <a:stCxn id="9" idx="6"/>
            <a:endCxn id="7" idx="4"/>
          </p:cNvCxnSpPr>
          <p:nvPr/>
        </p:nvCxnSpPr>
        <p:spPr>
          <a:xfrm flipV="1">
            <a:off x="2300020" y="3674825"/>
            <a:ext cx="1826206" cy="610617"/>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normAutofit fontScale="90000"/>
          </a:bodyPr>
          <a:lstStyle/>
          <a:p>
            <a:r>
              <a:rPr lang="en-US" dirty="0"/>
              <a:t>Theme 1: </a:t>
            </a:r>
            <a:r>
              <a:rPr lang="en-US" i="1" dirty="0"/>
              <a:t>IPV interacts with housing stability both directly and indirectly</a:t>
            </a:r>
          </a:p>
        </p:txBody>
      </p:sp>
      <p:sp>
        <p:nvSpPr>
          <p:cNvPr id="3" name="Rounded Rectangular Callout 2"/>
          <p:cNvSpPr/>
          <p:nvPr/>
        </p:nvSpPr>
        <p:spPr>
          <a:xfrm>
            <a:off x="5050902" y="1600200"/>
            <a:ext cx="3940697" cy="4114799"/>
          </a:xfrm>
          <a:prstGeom prst="wedgeRoundRectCallout">
            <a:avLst>
              <a:gd name="adj1" fmla="val -48319"/>
              <a:gd name="adj2" fmla="val 77047"/>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600" dirty="0">
                <a:latin typeface="+mj-lt"/>
                <a:ea typeface="Times New Roman" charset="0"/>
                <a:cs typeface="Times New Roman" charset="0"/>
              </a:rPr>
              <a:t>We had mutually come to the fact that we weren’t going to be married any longer because he was abusive, mentally, emotionally, financially. … he said he just needed 30 days to leave the house. And so I went to my uncle’s house… just to give him the time to move out; he did the opposite</a:t>
            </a:r>
            <a:r>
              <a:rPr lang="is-IS" sz="1600" dirty="0">
                <a:latin typeface="+mj-lt"/>
                <a:ea typeface="Times New Roman" charset="0"/>
                <a:cs typeface="Times New Roman" charset="0"/>
              </a:rPr>
              <a:t>…</a:t>
            </a:r>
            <a:r>
              <a:rPr lang="en-US" sz="1600" dirty="0">
                <a:latin typeface="+mj-lt"/>
                <a:ea typeface="Times New Roman" charset="0"/>
                <a:cs typeface="Times New Roman" charset="0"/>
              </a:rPr>
              <a:t>He took all my personal information and taped it to the windows and the doors, like my Social [Security Number], my name, my height, my age, everything</a:t>
            </a:r>
            <a:r>
              <a:rPr lang="is-IS" sz="1600" dirty="0">
                <a:latin typeface="+mj-lt"/>
                <a:ea typeface="Times New Roman" charset="0"/>
                <a:cs typeface="Times New Roman" charset="0"/>
              </a:rPr>
              <a:t>…</a:t>
            </a:r>
            <a:r>
              <a:rPr lang="en-US" sz="1600" dirty="0">
                <a:latin typeface="+mj-lt"/>
                <a:ea typeface="Times New Roman" charset="0"/>
                <a:cs typeface="Times New Roman" charset="0"/>
              </a:rPr>
              <a:t>He changed the locks on my house. And then he ultimately literally destroyed the house </a:t>
            </a:r>
            <a:r>
              <a:rPr lang="is-IS" sz="1600" dirty="0">
                <a:latin typeface="+mj-lt"/>
                <a:ea typeface="Times New Roman" charset="0"/>
                <a:cs typeface="Times New Roman" charset="0"/>
              </a:rPr>
              <a:t>…</a:t>
            </a:r>
            <a:r>
              <a:rPr lang="en-US" sz="1600" dirty="0">
                <a:latin typeface="+mj-lt"/>
                <a:ea typeface="Times New Roman" charset="0"/>
                <a:cs typeface="Times New Roman" charset="0"/>
              </a:rPr>
              <a:t>I couldn’t even live in the house. </a:t>
            </a:r>
          </a:p>
        </p:txBody>
      </p:sp>
      <p:sp>
        <p:nvSpPr>
          <p:cNvPr id="7" name="Oval 6"/>
          <p:cNvSpPr/>
          <p:nvPr/>
        </p:nvSpPr>
        <p:spPr>
          <a:xfrm>
            <a:off x="3495290" y="2412953"/>
            <a:ext cx="1261872" cy="12618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500" dirty="0"/>
              <a:t>Housing Instability</a:t>
            </a:r>
          </a:p>
        </p:txBody>
      </p:sp>
    </p:spTree>
    <p:extLst>
      <p:ext uri="{BB962C8B-B14F-4D97-AF65-F5344CB8AC3E}">
        <p14:creationId xmlns:p14="http://schemas.microsoft.com/office/powerpoint/2010/main" val="4113354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a:t>Theme 2: </a:t>
            </a:r>
            <a:r>
              <a:rPr lang="en-US" i="1" dirty="0"/>
              <a:t>Experiences of IPV impact definitions of housing safety and security</a:t>
            </a:r>
          </a:p>
        </p:txBody>
      </p:sp>
      <p:sp>
        <p:nvSpPr>
          <p:cNvPr id="3" name="Content Placeholder 2"/>
          <p:cNvSpPr>
            <a:spLocks noGrp="1"/>
          </p:cNvSpPr>
          <p:nvPr>
            <p:ph idx="1"/>
          </p:nvPr>
        </p:nvSpPr>
        <p:spPr>
          <a:xfrm>
            <a:off x="457200" y="1600200"/>
            <a:ext cx="3810000" cy="4525963"/>
          </a:xfrm>
        </p:spPr>
        <p:txBody>
          <a:bodyPr>
            <a:normAutofit fontScale="77500" lnSpcReduction="20000"/>
          </a:bodyPr>
          <a:lstStyle/>
          <a:p>
            <a:r>
              <a:rPr lang="en-US" dirty="0"/>
              <a:t>Life-course, cumulative trauma experiences impact definitions and decisions: What is safe? What is stable?</a:t>
            </a:r>
          </a:p>
          <a:p>
            <a:r>
              <a:rPr lang="en-US" dirty="0"/>
              <a:t>May be stable but not safe</a:t>
            </a:r>
          </a:p>
          <a:p>
            <a:r>
              <a:rPr lang="en-US" dirty="0"/>
              <a:t>When away from abuse and seeking housing, considerations of what is acceptable are largely driven by safety concerns</a:t>
            </a:r>
          </a:p>
        </p:txBody>
      </p:sp>
      <p:sp>
        <p:nvSpPr>
          <p:cNvPr id="6" name="Rounded Rectangular Callout 5"/>
          <p:cNvSpPr/>
          <p:nvPr/>
        </p:nvSpPr>
        <p:spPr>
          <a:xfrm>
            <a:off x="4724400" y="1417638"/>
            <a:ext cx="3962400" cy="4525962"/>
          </a:xfrm>
          <a:prstGeom prst="wedgeRoundRectCallout">
            <a:avLst>
              <a:gd name="adj1" fmla="val -46695"/>
              <a:gd name="adj2" fmla="val 68861"/>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defTabSz="685800">
              <a:defRPr/>
            </a:pPr>
            <a:r>
              <a:rPr lang="en-US" sz="1600" dirty="0">
                <a:solidFill>
                  <a:schemeClr val="tx1"/>
                </a:solidFill>
                <a:latin typeface="+mj-lt"/>
                <a:cs typeface="Times New Roman" panose="02020603050405020304" pitchFamily="18" charset="0"/>
              </a:rPr>
              <a:t>All I wanna do is just move and be in a home where I don’t have to worry about him walking in the door, not being destructive…I wanna be in a house where I don’t have worry about going to sleep.  I don’t have to worry about what,  is he gonna come in? I don’t have to worry about what’s gonna happen here today, what’s gonna be said to me today, can I eat today, can I not eat today…[He would say to me] “This is my house. Get out. Go sit on the step, and I’ll decide if I’ll let you back in today.” That type of stuff.  So I just wanna be in a position where that’s not the case anymore. I don’t have to get out. I don’t have to worry about not eating. </a:t>
            </a:r>
          </a:p>
        </p:txBody>
      </p:sp>
    </p:spTree>
    <p:extLst>
      <p:ext uri="{BB962C8B-B14F-4D97-AF65-F5344CB8AC3E}">
        <p14:creationId xmlns:p14="http://schemas.microsoft.com/office/powerpoint/2010/main" val="14426993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a:t>Theme 3: </a:t>
            </a:r>
            <a:r>
              <a:rPr lang="en-US" i="1" dirty="0"/>
              <a:t>IPV may be a barrier to accessing housing services and other supports</a:t>
            </a:r>
            <a:endParaRPr lang="en-US" dirty="0"/>
          </a:p>
        </p:txBody>
      </p:sp>
      <p:sp>
        <p:nvSpPr>
          <p:cNvPr id="3" name="Content Placeholder 2"/>
          <p:cNvSpPr>
            <a:spLocks noGrp="1"/>
          </p:cNvSpPr>
          <p:nvPr>
            <p:ph idx="1"/>
          </p:nvPr>
        </p:nvSpPr>
        <p:spPr>
          <a:xfrm>
            <a:off x="457200" y="1600200"/>
            <a:ext cx="4114800" cy="4525963"/>
          </a:xfrm>
        </p:spPr>
        <p:txBody>
          <a:bodyPr>
            <a:normAutofit fontScale="92500" lnSpcReduction="10000"/>
          </a:bodyPr>
          <a:lstStyle/>
          <a:p>
            <a:r>
              <a:rPr lang="en-US" dirty="0"/>
              <a:t>Need for secrecy, confidentiality</a:t>
            </a:r>
          </a:p>
          <a:p>
            <a:r>
              <a:rPr lang="en-US" dirty="0"/>
              <a:t>Partner interference with service access, social networks</a:t>
            </a:r>
          </a:p>
          <a:p>
            <a:r>
              <a:rPr lang="en-US" dirty="0"/>
              <a:t>Perceptions about definitions of homelessness</a:t>
            </a:r>
          </a:p>
          <a:p>
            <a:r>
              <a:rPr lang="en-US" dirty="0"/>
              <a:t>Shame, stigma about abuse</a:t>
            </a:r>
          </a:p>
        </p:txBody>
      </p:sp>
      <p:sp>
        <p:nvSpPr>
          <p:cNvPr id="5" name="Rounded Rectangular Callout 4"/>
          <p:cNvSpPr/>
          <p:nvPr/>
        </p:nvSpPr>
        <p:spPr>
          <a:xfrm>
            <a:off x="4790365" y="2209800"/>
            <a:ext cx="4125035" cy="2614774"/>
          </a:xfrm>
          <a:prstGeom prst="wedgeRoundRectCallout">
            <a:avLst>
              <a:gd name="adj1" fmla="val 46644"/>
              <a:gd name="adj2" fmla="val 110631"/>
              <a:gd name="adj3" fmla="val 16667"/>
            </a:avLst>
          </a:prstGeom>
        </p:spPr>
        <p:style>
          <a:lnRef idx="1">
            <a:schemeClr val="accent1"/>
          </a:lnRef>
          <a:fillRef idx="2">
            <a:schemeClr val="accent1"/>
          </a:fillRef>
          <a:effectRef idx="1">
            <a:schemeClr val="accent1"/>
          </a:effectRef>
          <a:fontRef idx="minor">
            <a:schemeClr val="dk1"/>
          </a:fontRef>
        </p:style>
        <p:txBody>
          <a:bodyPr tIns="205740" rtlCol="0" anchor="ctr"/>
          <a:lstStyle/>
          <a:p>
            <a:pPr algn="ctr"/>
            <a:r>
              <a:rPr lang="en-US" sz="2000" dirty="0">
                <a:latin typeface="+mj-lt"/>
                <a:ea typeface="Times New Roman" charset="0"/>
                <a:cs typeface="Times New Roman" charset="0"/>
              </a:rPr>
              <a:t>While [the housing agency was] helping me, I still had to go home to my abusive husband</a:t>
            </a:r>
            <a:r>
              <a:rPr lang="is-IS" sz="2000" dirty="0">
                <a:latin typeface="+mj-lt"/>
                <a:ea typeface="Times New Roman" charset="0"/>
                <a:cs typeface="Times New Roman" charset="0"/>
              </a:rPr>
              <a:t>…I told him I was going to anger managment...Eventually I did have to tell him and that was scary.</a:t>
            </a:r>
          </a:p>
          <a:p>
            <a:endParaRPr lang="en-US" sz="1500" dirty="0"/>
          </a:p>
        </p:txBody>
      </p:sp>
    </p:spTree>
    <p:extLst>
      <p:ext uri="{BB962C8B-B14F-4D97-AF65-F5344CB8AC3E}">
        <p14:creationId xmlns:p14="http://schemas.microsoft.com/office/powerpoint/2010/main" val="112714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B31B2-5811-4148-866D-896252F720AE}"/>
              </a:ext>
            </a:extLst>
          </p:cNvPr>
          <p:cNvSpPr>
            <a:spLocks noGrp="1"/>
          </p:cNvSpPr>
          <p:nvPr>
            <p:ph type="title"/>
          </p:nvPr>
        </p:nvSpPr>
        <p:spPr/>
        <p:txBody>
          <a:bodyPr>
            <a:normAutofit/>
          </a:bodyPr>
          <a:lstStyle/>
          <a:p>
            <a:r>
              <a:rPr lang="en-US" sz="4000" dirty="0"/>
              <a:t>Implications</a:t>
            </a:r>
          </a:p>
        </p:txBody>
      </p:sp>
      <p:sp>
        <p:nvSpPr>
          <p:cNvPr id="3" name="Content Placeholder 2">
            <a:extLst>
              <a:ext uri="{FF2B5EF4-FFF2-40B4-BE49-F238E27FC236}">
                <a16:creationId xmlns:a16="http://schemas.microsoft.com/office/drawing/2014/main" id="{8D9692B7-00DB-4323-9E02-0C40A39D38AA}"/>
              </a:ext>
            </a:extLst>
          </p:cNvPr>
          <p:cNvSpPr>
            <a:spLocks noGrp="1"/>
          </p:cNvSpPr>
          <p:nvPr>
            <p:ph idx="1"/>
          </p:nvPr>
        </p:nvSpPr>
        <p:spPr>
          <a:xfrm>
            <a:off x="228600" y="1600200"/>
            <a:ext cx="8610600" cy="5257800"/>
          </a:xfrm>
        </p:spPr>
        <p:txBody>
          <a:bodyPr>
            <a:normAutofit fontScale="62500" lnSpcReduction="20000"/>
          </a:bodyPr>
          <a:lstStyle/>
          <a:p>
            <a:r>
              <a:rPr lang="en-US" dirty="0"/>
              <a:t>Nearly 1 in 4 women Veterans who experienced past-year IPV are potentially unstably housed</a:t>
            </a:r>
          </a:p>
          <a:p>
            <a:pPr lvl="1"/>
            <a:r>
              <a:rPr lang="en-US" dirty="0">
                <a:sym typeface="Wingdings"/>
              </a:rPr>
              <a:t>Interventions to assess and address IPV and housing instability should be coordinated, as appropriate </a:t>
            </a:r>
          </a:p>
          <a:p>
            <a:pPr lvl="1"/>
            <a:r>
              <a:rPr lang="en-US" dirty="0">
                <a:sym typeface="Wingdings"/>
              </a:rPr>
              <a:t>Providers should assess patients’ safety needs and attend to related concerns</a:t>
            </a:r>
          </a:p>
          <a:p>
            <a:pPr lvl="1"/>
            <a:endParaRPr lang="en-US" dirty="0">
              <a:sym typeface="Wingdings"/>
            </a:endParaRPr>
          </a:p>
          <a:p>
            <a:r>
              <a:rPr lang="en-US" dirty="0">
                <a:sym typeface="Wingdings"/>
              </a:rPr>
              <a:t>Women Veterans experiencing IPV with less access to resources through VA compensation or spouse are at increased risk of housing instability</a:t>
            </a:r>
          </a:p>
          <a:p>
            <a:pPr lvl="1"/>
            <a:r>
              <a:rPr lang="en-US" dirty="0">
                <a:sym typeface="Wingdings"/>
              </a:rPr>
              <a:t>Temporary financial assistance, through programs such as SSVF, may prevent housing instability among women Veterans leaving abusive partner</a:t>
            </a:r>
          </a:p>
          <a:p>
            <a:endParaRPr lang="en-US" dirty="0">
              <a:sym typeface="Wingdings"/>
            </a:endParaRPr>
          </a:p>
          <a:p>
            <a:r>
              <a:rPr lang="en-US" dirty="0">
                <a:sym typeface="Wingdings"/>
              </a:rPr>
              <a:t>IPV, MST, SUD, and MH significantly associated with housing instability  women Veterans with multiple traumas are particularly vulnerable</a:t>
            </a:r>
          </a:p>
          <a:p>
            <a:pPr lvl="1"/>
            <a:r>
              <a:rPr lang="en-US" dirty="0">
                <a:sym typeface="Wingdings"/>
              </a:rPr>
              <a:t>MH, SUD, and trauma services may need to be coordinated with housing</a:t>
            </a:r>
          </a:p>
          <a:p>
            <a:pPr lvl="1"/>
            <a:r>
              <a:rPr lang="en-US" dirty="0">
                <a:sym typeface="Wingdings"/>
              </a:rPr>
              <a:t>Not clear which comes first, but likely interrelated; qualitative research may help to elucidate pathways and interactions</a:t>
            </a:r>
            <a:endParaRPr lang="en-US" dirty="0"/>
          </a:p>
        </p:txBody>
      </p:sp>
    </p:spTree>
    <p:extLst>
      <p:ext uri="{BB962C8B-B14F-4D97-AF65-F5344CB8AC3E}">
        <p14:creationId xmlns:p14="http://schemas.microsoft.com/office/powerpoint/2010/main" val="2104125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Contact Information</a:t>
            </a:r>
          </a:p>
        </p:txBody>
      </p:sp>
      <p:sp>
        <p:nvSpPr>
          <p:cNvPr id="3" name="Content Placeholder 2"/>
          <p:cNvSpPr>
            <a:spLocks noGrp="1"/>
          </p:cNvSpPr>
          <p:nvPr>
            <p:ph idx="1"/>
          </p:nvPr>
        </p:nvSpPr>
        <p:spPr/>
        <p:txBody>
          <a:bodyPr/>
          <a:lstStyle/>
          <a:p>
            <a:pPr marL="0" indent="0">
              <a:buNone/>
            </a:pPr>
            <a:r>
              <a:rPr lang="en-US" b="1" dirty="0">
                <a:solidFill>
                  <a:schemeClr val="bg1">
                    <a:lumMod val="50000"/>
                  </a:schemeClr>
                </a:solidFill>
              </a:rPr>
              <a:t>Ann Elizabeth Montgomery</a:t>
            </a:r>
          </a:p>
          <a:p>
            <a:pPr marL="0" indent="0">
              <a:buNone/>
            </a:pPr>
            <a:r>
              <a:rPr lang="en-US" dirty="0">
                <a:hlinkClick r:id="rId3"/>
              </a:rPr>
              <a:t>ann.montgomery2@va.gov</a:t>
            </a:r>
            <a:endParaRPr lang="en-US" dirty="0"/>
          </a:p>
          <a:p>
            <a:pPr marL="0" indent="0">
              <a:buNone/>
            </a:pPr>
            <a:r>
              <a:rPr lang="en-US" dirty="0">
                <a:hlinkClick r:id="rId4"/>
              </a:rPr>
              <a:t>aemontgo@uab.edu</a:t>
            </a:r>
            <a:r>
              <a:rPr lang="en-US" dirty="0"/>
              <a:t> </a:t>
            </a:r>
          </a:p>
        </p:txBody>
      </p:sp>
    </p:spTree>
    <p:extLst>
      <p:ext uri="{BB962C8B-B14F-4D97-AF65-F5344CB8AC3E}">
        <p14:creationId xmlns:p14="http://schemas.microsoft.com/office/powerpoint/2010/main" val="2975217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1C67F58-0E6C-436E-8D94-FF161E7AA603}"/>
              </a:ext>
            </a:extLst>
          </p:cNvPr>
          <p:cNvSpPr>
            <a:spLocks noGrp="1"/>
          </p:cNvSpPr>
          <p:nvPr>
            <p:ph type="title"/>
          </p:nvPr>
        </p:nvSpPr>
        <p:spPr/>
        <p:txBody>
          <a:bodyPr>
            <a:normAutofit/>
          </a:bodyPr>
          <a:lstStyle/>
          <a:p>
            <a:r>
              <a:rPr lang="en-US" sz="4000" dirty="0"/>
              <a:t>Collaborators &amp; Funding</a:t>
            </a:r>
          </a:p>
        </p:txBody>
      </p:sp>
      <p:sp>
        <p:nvSpPr>
          <p:cNvPr id="5" name="Content Placeholder 4">
            <a:extLst>
              <a:ext uri="{FF2B5EF4-FFF2-40B4-BE49-F238E27FC236}">
                <a16:creationId xmlns:a16="http://schemas.microsoft.com/office/drawing/2014/main" id="{D2DB1D4D-3881-4924-A5B3-60C4DF46C023}"/>
              </a:ext>
            </a:extLst>
          </p:cNvPr>
          <p:cNvSpPr>
            <a:spLocks noGrp="1"/>
          </p:cNvSpPr>
          <p:nvPr>
            <p:ph sz="half" idx="1"/>
          </p:nvPr>
        </p:nvSpPr>
        <p:spPr>
          <a:xfrm>
            <a:off x="304800" y="1600200"/>
            <a:ext cx="4343400" cy="5181600"/>
          </a:xfrm>
        </p:spPr>
        <p:txBody>
          <a:bodyPr>
            <a:normAutofit/>
          </a:bodyPr>
          <a:lstStyle/>
          <a:p>
            <a:pPr marL="0" indent="0">
              <a:buNone/>
            </a:pPr>
            <a:r>
              <a:rPr lang="en-US" sz="2400" dirty="0"/>
              <a:t>Ann Elizabeth Montgomery, PhD</a:t>
            </a:r>
          </a:p>
          <a:p>
            <a:pPr marL="0" indent="0">
              <a:buNone/>
            </a:pPr>
            <a:r>
              <a:rPr lang="en-US" sz="2400" dirty="0"/>
              <a:t>Scarlett L. Bellamy, PhD</a:t>
            </a:r>
          </a:p>
          <a:p>
            <a:pPr marL="0" indent="0">
              <a:buNone/>
            </a:pPr>
            <a:r>
              <a:rPr lang="en-US" sz="2400" dirty="0"/>
              <a:t>Elena </a:t>
            </a:r>
            <a:r>
              <a:rPr lang="en-US" sz="2400" dirty="0" err="1"/>
              <a:t>Medvedeva</a:t>
            </a:r>
            <a:r>
              <a:rPr lang="en-US" sz="2400" dirty="0"/>
              <a:t>, MS</a:t>
            </a:r>
          </a:p>
          <a:p>
            <a:pPr marL="0" indent="0">
              <a:buNone/>
            </a:pPr>
            <a:r>
              <a:rPr lang="en-US" sz="2400" dirty="0"/>
              <a:t>C. Brent Roberts, MPH</a:t>
            </a:r>
          </a:p>
          <a:p>
            <a:pPr marL="0" indent="0">
              <a:buNone/>
            </a:pPr>
            <a:r>
              <a:rPr lang="en-US" sz="2400" dirty="0"/>
              <a:t>Anneliese Butler, MSS</a:t>
            </a:r>
          </a:p>
          <a:p>
            <a:pPr marL="0" indent="0">
              <a:buNone/>
            </a:pPr>
            <a:r>
              <a:rPr lang="en-US" sz="2400" dirty="0"/>
              <a:t>Meagan C. Cusack, MS</a:t>
            </a:r>
          </a:p>
          <a:p>
            <a:pPr marL="0" indent="0">
              <a:buNone/>
            </a:pPr>
            <a:r>
              <a:rPr lang="en-US" sz="2400" dirty="0"/>
              <a:t>Melissa E. Dichter, MSW, PhD </a:t>
            </a:r>
            <a:endParaRPr lang="en-US" sz="2200" dirty="0"/>
          </a:p>
          <a:p>
            <a:pPr marL="0" indent="0">
              <a:buNone/>
            </a:pPr>
            <a:endParaRPr lang="en-US" sz="2200" dirty="0"/>
          </a:p>
          <a:p>
            <a:pPr marL="0" indent="0">
              <a:buNone/>
            </a:pPr>
            <a:endParaRPr lang="en-US" dirty="0"/>
          </a:p>
        </p:txBody>
      </p:sp>
      <p:sp>
        <p:nvSpPr>
          <p:cNvPr id="7" name="Content Placeholder 6">
            <a:extLst>
              <a:ext uri="{FF2B5EF4-FFF2-40B4-BE49-F238E27FC236}">
                <a16:creationId xmlns:a16="http://schemas.microsoft.com/office/drawing/2014/main" id="{E516278B-B4BB-469C-8045-18665EF57206}"/>
              </a:ext>
            </a:extLst>
          </p:cNvPr>
          <p:cNvSpPr>
            <a:spLocks noGrp="1"/>
          </p:cNvSpPr>
          <p:nvPr>
            <p:ph sz="half" idx="2"/>
          </p:nvPr>
        </p:nvSpPr>
        <p:spPr>
          <a:xfrm>
            <a:off x="4648200" y="1600200"/>
            <a:ext cx="4419600" cy="5029200"/>
          </a:xfrm>
        </p:spPr>
        <p:txBody>
          <a:bodyPr>
            <a:noAutofit/>
          </a:bodyPr>
          <a:lstStyle/>
          <a:p>
            <a:pPr marL="182563" indent="-169863">
              <a:spcBef>
                <a:spcPts val="300"/>
              </a:spcBef>
            </a:pPr>
            <a:r>
              <a:rPr lang="en-US" sz="2000" b="1" dirty="0"/>
              <a:t>HSR&amp;D IIR 13-334 </a:t>
            </a:r>
            <a:r>
              <a:rPr lang="en-US" sz="2000" dirty="0"/>
              <a:t>(Montgomery) </a:t>
            </a:r>
            <a:r>
              <a:rPr lang="en-US" sz="2000" i="1" dirty="0"/>
              <a:t>Identifying &amp; Measuring Risk for Homelessness Among Veterans</a:t>
            </a:r>
          </a:p>
          <a:p>
            <a:pPr marL="182563" indent="-169863">
              <a:spcBef>
                <a:spcPts val="300"/>
              </a:spcBef>
            </a:pPr>
            <a:endParaRPr lang="en-US" sz="2000" dirty="0"/>
          </a:p>
          <a:p>
            <a:pPr marL="182563" indent="-169863">
              <a:spcBef>
                <a:spcPts val="300"/>
              </a:spcBef>
            </a:pPr>
            <a:r>
              <a:rPr lang="en-US" sz="2000" b="1" dirty="0"/>
              <a:t>HSR&amp;D IIR 15-142 </a:t>
            </a:r>
            <a:r>
              <a:rPr lang="en-US" sz="2000" dirty="0"/>
              <a:t>(</a:t>
            </a:r>
            <a:r>
              <a:rPr lang="en-US" sz="2000" dirty="0" err="1"/>
              <a:t>Dichter</a:t>
            </a:r>
            <a:r>
              <a:rPr lang="en-US" sz="2000" dirty="0"/>
              <a:t>) </a:t>
            </a:r>
            <a:r>
              <a:rPr lang="en-US" sz="2000" i="1" dirty="0"/>
              <a:t>Intimate Partner Violence: Patient Characteristics, Service Use, &amp; Experiences</a:t>
            </a:r>
          </a:p>
          <a:p>
            <a:pPr marL="182563" indent="-169863">
              <a:spcBef>
                <a:spcPts val="300"/>
              </a:spcBef>
            </a:pPr>
            <a:endParaRPr lang="en-US" sz="2000" dirty="0"/>
          </a:p>
          <a:p>
            <a:pPr marL="182563" indent="-169863">
              <a:spcBef>
                <a:spcPts val="300"/>
              </a:spcBef>
            </a:pPr>
            <a:r>
              <a:rPr lang="en-US" sz="2000" b="1" dirty="0"/>
              <a:t>National Center on Homelessness Among Veterans Intramural Funding Grant </a:t>
            </a:r>
            <a:r>
              <a:rPr lang="en-US" sz="2000" dirty="0"/>
              <a:t>(Dichter </a:t>
            </a:r>
            <a:r>
              <a:rPr lang="en-US" sz="2000"/>
              <a:t>&amp; Montgomery)</a:t>
            </a:r>
            <a:r>
              <a:rPr lang="en-US" sz="2000" b="1"/>
              <a:t>                 </a:t>
            </a:r>
            <a:endParaRPr lang="en-US" sz="2000" b="1" dirty="0"/>
          </a:p>
          <a:p>
            <a:pPr marL="182563" lvl="1" indent="0">
              <a:spcBef>
                <a:spcPts val="300"/>
              </a:spcBef>
              <a:buNone/>
            </a:pPr>
            <a:r>
              <a:rPr lang="en-US" sz="2000" i="1" dirty="0"/>
              <a:t>Examining the Role of Intimate Partner Violence in Housing Instability and Homelessness Among Women Veterans</a:t>
            </a:r>
          </a:p>
        </p:txBody>
      </p:sp>
    </p:spTree>
    <p:extLst>
      <p:ext uri="{BB962C8B-B14F-4D97-AF65-F5344CB8AC3E}">
        <p14:creationId xmlns:p14="http://schemas.microsoft.com/office/powerpoint/2010/main" val="2754942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Background</a:t>
            </a:r>
          </a:p>
        </p:txBody>
      </p:sp>
      <p:sp>
        <p:nvSpPr>
          <p:cNvPr id="3" name="Content Placeholder 2"/>
          <p:cNvSpPr>
            <a:spLocks noGrp="1"/>
          </p:cNvSpPr>
          <p:nvPr>
            <p:ph idx="1"/>
          </p:nvPr>
        </p:nvSpPr>
        <p:spPr>
          <a:xfrm>
            <a:off x="457200" y="1600200"/>
            <a:ext cx="8229600" cy="4800600"/>
          </a:xfrm>
        </p:spPr>
        <p:txBody>
          <a:bodyPr>
            <a:normAutofit fontScale="77500" lnSpcReduction="20000"/>
          </a:bodyPr>
          <a:lstStyle/>
          <a:p>
            <a:r>
              <a:rPr lang="en-US" dirty="0"/>
              <a:t>Homelessness among Veterans identified as priority in 2009</a:t>
            </a:r>
          </a:p>
          <a:p>
            <a:pPr lvl="1"/>
            <a:r>
              <a:rPr lang="en-US" dirty="0"/>
              <a:t>Significant scale-up in resources</a:t>
            </a:r>
          </a:p>
          <a:p>
            <a:pPr lvl="1"/>
            <a:r>
              <a:rPr lang="en-US" dirty="0"/>
              <a:t>46.2% decrease in Veteran homelessness</a:t>
            </a:r>
          </a:p>
          <a:p>
            <a:endParaRPr lang="en-US" dirty="0"/>
          </a:p>
          <a:p>
            <a:r>
              <a:rPr lang="en-US" dirty="0"/>
              <a:t>For women Veterans, intimate partner violence (IPV) is a primary pathway into housing instability</a:t>
            </a:r>
          </a:p>
          <a:p>
            <a:pPr lvl="1"/>
            <a:r>
              <a:rPr lang="en-US" dirty="0"/>
              <a:t>As many as 1/3 of women in active service and 1/2 of women Veterans accessing VHA care have experienced IPV</a:t>
            </a:r>
          </a:p>
          <a:p>
            <a:pPr lvl="1"/>
            <a:r>
              <a:rPr lang="en-US" dirty="0"/>
              <a:t>IPV is associated with a number of negative outcomes: substance use, mental health conditions, economic hardship</a:t>
            </a:r>
          </a:p>
          <a:p>
            <a:endParaRPr lang="en-US" dirty="0"/>
          </a:p>
          <a:p>
            <a:r>
              <a:rPr lang="en-US" dirty="0"/>
              <a:t>VHA implemented universal screening for housing instability in 2012 and is piloting a routine screen for IPV among women Veterans</a:t>
            </a:r>
          </a:p>
          <a:p>
            <a:pPr lvl="1"/>
            <a:endParaRPr lang="en-US" dirty="0"/>
          </a:p>
          <a:p>
            <a:endParaRPr lang="en-US" dirty="0"/>
          </a:p>
        </p:txBody>
      </p:sp>
    </p:spTree>
    <p:extLst>
      <p:ext uri="{BB962C8B-B14F-4D97-AF65-F5344CB8AC3E}">
        <p14:creationId xmlns:p14="http://schemas.microsoft.com/office/powerpoint/2010/main" val="431096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9665C76-3B73-4339-9466-C471FBA229B6}"/>
              </a:ext>
            </a:extLst>
          </p:cNvPr>
          <p:cNvSpPr>
            <a:spLocks noGrp="1"/>
          </p:cNvSpPr>
          <p:nvPr>
            <p:ph type="title"/>
          </p:nvPr>
        </p:nvSpPr>
        <p:spPr/>
        <p:txBody>
          <a:bodyPr>
            <a:normAutofit/>
          </a:bodyPr>
          <a:lstStyle/>
          <a:p>
            <a:r>
              <a:rPr lang="en-US" sz="4000" dirty="0"/>
              <a:t>Study Aims</a:t>
            </a:r>
          </a:p>
        </p:txBody>
      </p:sp>
      <p:sp>
        <p:nvSpPr>
          <p:cNvPr id="6" name="Content Placeholder 5">
            <a:extLst>
              <a:ext uri="{FF2B5EF4-FFF2-40B4-BE49-F238E27FC236}">
                <a16:creationId xmlns:a16="http://schemas.microsoft.com/office/drawing/2014/main" id="{C79047A9-F239-41BD-9BF5-B2840DC94E23}"/>
              </a:ext>
            </a:extLst>
          </p:cNvPr>
          <p:cNvSpPr>
            <a:spLocks noGrp="1"/>
          </p:cNvSpPr>
          <p:nvPr>
            <p:ph idx="1"/>
          </p:nvPr>
        </p:nvSpPr>
        <p:spPr/>
        <p:txBody>
          <a:bodyPr>
            <a:normAutofit/>
          </a:bodyPr>
          <a:lstStyle/>
          <a:p>
            <a:pPr marL="571500" indent="-514350">
              <a:buFont typeface="+mj-lt"/>
              <a:buAutoNum type="arabicPeriod"/>
            </a:pPr>
            <a:r>
              <a:rPr lang="en-US" dirty="0"/>
              <a:t>To identify the relationship between women Veterans’ experience of recent IPV and various indicators of housing instability (based on medical records data)</a:t>
            </a:r>
          </a:p>
          <a:p>
            <a:pPr marL="571500" indent="-514350">
              <a:buFont typeface="+mj-lt"/>
              <a:buAutoNum type="arabicPeriod"/>
            </a:pPr>
            <a:endParaRPr lang="en-US" dirty="0"/>
          </a:p>
          <a:p>
            <a:pPr marL="571500" indent="-514350">
              <a:buFont typeface="+mj-lt"/>
              <a:buAutoNum type="arabicPeriod"/>
            </a:pPr>
            <a:r>
              <a:rPr lang="en-US" dirty="0"/>
              <a:t>To understand the role of IPV in contributing to housing instability through analysis of women Veterans’ narrative accounts</a:t>
            </a:r>
          </a:p>
        </p:txBody>
      </p:sp>
    </p:spTree>
    <p:extLst>
      <p:ext uri="{BB962C8B-B14F-4D97-AF65-F5344CB8AC3E}">
        <p14:creationId xmlns:p14="http://schemas.microsoft.com/office/powerpoint/2010/main" val="3821520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2838C06-13A5-494B-82A4-43401AF42E1C}"/>
              </a:ext>
            </a:extLst>
          </p:cNvPr>
          <p:cNvSpPr>
            <a:spLocks noGrp="1"/>
          </p:cNvSpPr>
          <p:nvPr>
            <p:ph type="title"/>
          </p:nvPr>
        </p:nvSpPr>
        <p:spPr/>
        <p:txBody>
          <a:bodyPr>
            <a:normAutofit/>
          </a:bodyPr>
          <a:lstStyle/>
          <a:p>
            <a:r>
              <a:rPr lang="en-US" sz="4000" dirty="0"/>
              <a:t>Methods: Aim 1</a:t>
            </a:r>
          </a:p>
        </p:txBody>
      </p:sp>
      <p:sp>
        <p:nvSpPr>
          <p:cNvPr id="8" name="Content Placeholder 7">
            <a:extLst>
              <a:ext uri="{FF2B5EF4-FFF2-40B4-BE49-F238E27FC236}">
                <a16:creationId xmlns:a16="http://schemas.microsoft.com/office/drawing/2014/main" id="{C85D8359-6D25-4256-ADA4-736C962537E4}"/>
              </a:ext>
            </a:extLst>
          </p:cNvPr>
          <p:cNvSpPr>
            <a:spLocks noGrp="1"/>
          </p:cNvSpPr>
          <p:nvPr>
            <p:ph idx="1"/>
          </p:nvPr>
        </p:nvSpPr>
        <p:spPr>
          <a:xfrm>
            <a:off x="457200" y="1600200"/>
            <a:ext cx="8458200" cy="5257800"/>
          </a:xfrm>
        </p:spPr>
        <p:txBody>
          <a:bodyPr>
            <a:normAutofit fontScale="85000" lnSpcReduction="20000"/>
          </a:bodyPr>
          <a:lstStyle/>
          <a:p>
            <a:r>
              <a:rPr lang="en-US" dirty="0"/>
              <a:t>Data</a:t>
            </a:r>
          </a:p>
          <a:p>
            <a:pPr lvl="1"/>
            <a:r>
              <a:rPr lang="en-US" dirty="0"/>
              <a:t>8,427 women Veterans who responded to IPV screen between April 2014 and April 2016 at 13 sites</a:t>
            </a:r>
          </a:p>
          <a:p>
            <a:pPr lvl="1"/>
            <a:r>
              <a:rPr lang="en-US" dirty="0"/>
              <a:t>Sociodemographic and military characteristics</a:t>
            </a:r>
          </a:p>
          <a:p>
            <a:pPr lvl="1"/>
            <a:r>
              <a:rPr lang="en-US" dirty="0"/>
              <a:t>Diagnoses related to mental health and substance use disorders </a:t>
            </a:r>
          </a:p>
          <a:p>
            <a:pPr lvl="1"/>
            <a:r>
              <a:rPr lang="en-US" dirty="0"/>
              <a:t>Indicators of housing instability 6 months post-IPV screen</a:t>
            </a:r>
          </a:p>
          <a:p>
            <a:endParaRPr lang="en-US" dirty="0"/>
          </a:p>
          <a:p>
            <a:r>
              <a:rPr lang="en-US" dirty="0"/>
              <a:t>Analyses</a:t>
            </a:r>
          </a:p>
          <a:p>
            <a:pPr lvl="1"/>
            <a:r>
              <a:rPr lang="en-US" dirty="0"/>
              <a:t>Logistic regression assessing relationship between experience of past-year IPV and indicators of housing instability</a:t>
            </a:r>
          </a:p>
          <a:p>
            <a:pPr lvl="1"/>
            <a:r>
              <a:rPr lang="en-US" dirty="0"/>
              <a:t>Logistic regression assessing correlates of housing instability </a:t>
            </a:r>
            <a:r>
              <a:rPr lang="en-US" i="1" dirty="0"/>
              <a:t>among women Veterans with a positive screen for IPV</a:t>
            </a:r>
            <a:endParaRPr lang="en-US" dirty="0"/>
          </a:p>
        </p:txBody>
      </p:sp>
    </p:spTree>
    <p:extLst>
      <p:ext uri="{BB962C8B-B14F-4D97-AF65-F5344CB8AC3E}">
        <p14:creationId xmlns:p14="http://schemas.microsoft.com/office/powerpoint/2010/main" val="3272407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64D36-E087-4851-AFB5-6A06A0669619}"/>
              </a:ext>
            </a:extLst>
          </p:cNvPr>
          <p:cNvSpPr>
            <a:spLocks noGrp="1"/>
          </p:cNvSpPr>
          <p:nvPr>
            <p:ph type="title"/>
          </p:nvPr>
        </p:nvSpPr>
        <p:spPr/>
        <p:txBody>
          <a:bodyPr>
            <a:normAutofit/>
          </a:bodyPr>
          <a:lstStyle/>
          <a:p>
            <a:r>
              <a:rPr lang="en-US" sz="4000" dirty="0"/>
              <a:t>Study Cohort (N=8,427)</a:t>
            </a:r>
          </a:p>
        </p:txBody>
      </p:sp>
      <p:graphicFrame>
        <p:nvGraphicFramePr>
          <p:cNvPr id="4" name="Content Placeholder 3">
            <a:extLst>
              <a:ext uri="{FF2B5EF4-FFF2-40B4-BE49-F238E27FC236}">
                <a16:creationId xmlns:a16="http://schemas.microsoft.com/office/drawing/2014/main" id="{7D557BB7-6C86-44EE-B2A2-8A535B8CE647}"/>
              </a:ext>
            </a:extLst>
          </p:cNvPr>
          <p:cNvGraphicFramePr>
            <a:graphicFrameLocks noGrp="1"/>
          </p:cNvGraphicFramePr>
          <p:nvPr>
            <p:ph idx="1"/>
            <p:extLst>
              <p:ext uri="{D42A27DB-BD31-4B8C-83A1-F6EECF244321}">
                <p14:modId xmlns:p14="http://schemas.microsoft.com/office/powerpoint/2010/main" val="2162122988"/>
              </p:ext>
            </p:extLst>
          </p:nvPr>
        </p:nvGraphicFramePr>
        <p:xfrm>
          <a:off x="685800" y="1524000"/>
          <a:ext cx="8000999" cy="5057001"/>
        </p:xfrm>
        <a:graphic>
          <a:graphicData uri="http://schemas.openxmlformats.org/drawingml/2006/chart">
            <c:chart xmlns:c="http://schemas.openxmlformats.org/drawingml/2006/chart" xmlns:r="http://schemas.openxmlformats.org/officeDocument/2006/relationships" r:id="rId3"/>
          </a:graphicData>
        </a:graphic>
      </p:graphicFrame>
      <p:sp>
        <p:nvSpPr>
          <p:cNvPr id="5" name="Left Bracket 4">
            <a:extLst>
              <a:ext uri="{FF2B5EF4-FFF2-40B4-BE49-F238E27FC236}">
                <a16:creationId xmlns:a16="http://schemas.microsoft.com/office/drawing/2014/main" id="{F0DDB6EB-949F-4C4D-9182-C1C60431C749}"/>
              </a:ext>
            </a:extLst>
          </p:cNvPr>
          <p:cNvSpPr/>
          <p:nvPr/>
        </p:nvSpPr>
        <p:spPr>
          <a:xfrm>
            <a:off x="685800" y="1600200"/>
            <a:ext cx="117157" cy="1418322"/>
          </a:xfrm>
          <a:prstGeom prst="leftBracket">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a:extLst>
              <a:ext uri="{FF2B5EF4-FFF2-40B4-BE49-F238E27FC236}">
                <a16:creationId xmlns:a16="http://schemas.microsoft.com/office/drawing/2014/main" id="{613AC464-CE82-4B4B-A61A-9E762018C721}"/>
              </a:ext>
            </a:extLst>
          </p:cNvPr>
          <p:cNvSpPr txBox="1"/>
          <p:nvPr/>
        </p:nvSpPr>
        <p:spPr>
          <a:xfrm>
            <a:off x="193357" y="1524000"/>
            <a:ext cx="492443" cy="1447800"/>
          </a:xfrm>
          <a:prstGeom prst="rect">
            <a:avLst/>
          </a:prstGeom>
          <a:noFill/>
        </p:spPr>
        <p:txBody>
          <a:bodyPr vert="vert270" wrap="square" rtlCol="0">
            <a:spAutoFit/>
          </a:bodyPr>
          <a:lstStyle/>
          <a:p>
            <a:pPr algn="ctr"/>
            <a:r>
              <a:rPr lang="en-US" sz="2000" b="1" dirty="0">
                <a:solidFill>
                  <a:schemeClr val="bg1">
                    <a:lumMod val="50000"/>
                  </a:schemeClr>
                </a:solidFill>
              </a:rPr>
              <a:t>Age</a:t>
            </a:r>
          </a:p>
        </p:txBody>
      </p:sp>
      <p:sp>
        <p:nvSpPr>
          <p:cNvPr id="7" name="Left Bracket 6">
            <a:extLst>
              <a:ext uri="{FF2B5EF4-FFF2-40B4-BE49-F238E27FC236}">
                <a16:creationId xmlns:a16="http://schemas.microsoft.com/office/drawing/2014/main" id="{15DDDA79-C71C-4C77-8168-FEE9813C4C3B}"/>
              </a:ext>
            </a:extLst>
          </p:cNvPr>
          <p:cNvSpPr/>
          <p:nvPr/>
        </p:nvSpPr>
        <p:spPr>
          <a:xfrm>
            <a:off x="685800" y="3200400"/>
            <a:ext cx="81914" cy="624938"/>
          </a:xfrm>
          <a:prstGeom prst="leftBracket">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a:extLst>
              <a:ext uri="{FF2B5EF4-FFF2-40B4-BE49-F238E27FC236}">
                <a16:creationId xmlns:a16="http://schemas.microsoft.com/office/drawing/2014/main" id="{1FFF0F1B-FDEE-4418-901D-DCE71F612B47}"/>
              </a:ext>
            </a:extLst>
          </p:cNvPr>
          <p:cNvSpPr txBox="1"/>
          <p:nvPr/>
        </p:nvSpPr>
        <p:spPr>
          <a:xfrm>
            <a:off x="193357" y="2971800"/>
            <a:ext cx="492443" cy="1219200"/>
          </a:xfrm>
          <a:prstGeom prst="rect">
            <a:avLst/>
          </a:prstGeom>
          <a:noFill/>
        </p:spPr>
        <p:txBody>
          <a:bodyPr vert="vert270" wrap="square" rtlCol="0">
            <a:spAutoFit/>
          </a:bodyPr>
          <a:lstStyle/>
          <a:p>
            <a:pPr algn="ctr"/>
            <a:r>
              <a:rPr lang="en-US" sz="2000" b="1" dirty="0">
                <a:solidFill>
                  <a:schemeClr val="bg1">
                    <a:lumMod val="50000"/>
                  </a:schemeClr>
                </a:solidFill>
              </a:rPr>
              <a:t>Race</a:t>
            </a:r>
          </a:p>
        </p:txBody>
      </p:sp>
      <p:sp>
        <p:nvSpPr>
          <p:cNvPr id="9" name="TextBox 8">
            <a:extLst>
              <a:ext uri="{FF2B5EF4-FFF2-40B4-BE49-F238E27FC236}">
                <a16:creationId xmlns:a16="http://schemas.microsoft.com/office/drawing/2014/main" id="{641CBC8E-6DDD-402F-9C2C-E36B805ED948}"/>
              </a:ext>
            </a:extLst>
          </p:cNvPr>
          <p:cNvSpPr txBox="1"/>
          <p:nvPr/>
        </p:nvSpPr>
        <p:spPr>
          <a:xfrm>
            <a:off x="0" y="6581001"/>
            <a:ext cx="9144000" cy="276999"/>
          </a:xfrm>
          <a:prstGeom prst="rect">
            <a:avLst/>
          </a:prstGeom>
          <a:noFill/>
        </p:spPr>
        <p:txBody>
          <a:bodyPr wrap="square" rtlCol="0">
            <a:spAutoFit/>
          </a:bodyPr>
          <a:lstStyle/>
          <a:p>
            <a:r>
              <a:rPr lang="en-US" sz="1200" dirty="0"/>
              <a:t>MST=Military Sexual Trauma; MH=Mental Health; SUD=Substance Use Disorder</a:t>
            </a:r>
          </a:p>
        </p:txBody>
      </p:sp>
    </p:spTree>
    <p:extLst>
      <p:ext uri="{BB962C8B-B14F-4D97-AF65-F5344CB8AC3E}">
        <p14:creationId xmlns:p14="http://schemas.microsoft.com/office/powerpoint/2010/main" val="1287893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Rates of IPV &amp; Housing Instability</a:t>
            </a:r>
          </a:p>
        </p:txBody>
      </p:sp>
      <p:graphicFrame>
        <p:nvGraphicFramePr>
          <p:cNvPr id="9" name="Content Placeholder 8"/>
          <p:cNvGraphicFramePr>
            <a:graphicFrameLocks noGrp="1" noChangeAspect="1"/>
          </p:cNvGraphicFramePr>
          <p:nvPr>
            <p:ph sz="half" idx="1"/>
            <p:extLst>
              <p:ext uri="{D42A27DB-BD31-4B8C-83A1-F6EECF244321}">
                <p14:modId xmlns:p14="http://schemas.microsoft.com/office/powerpoint/2010/main" val="1785448162"/>
              </p:ext>
            </p:extLst>
          </p:nvPr>
        </p:nvGraphicFramePr>
        <p:xfrm>
          <a:off x="457200" y="1600199"/>
          <a:ext cx="4242868" cy="475488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ontent Placeholder 9"/>
          <p:cNvGraphicFramePr>
            <a:graphicFrameLocks noGrp="1" noChangeAspect="1"/>
          </p:cNvGraphicFramePr>
          <p:nvPr>
            <p:ph sz="half" idx="2"/>
            <p:extLst>
              <p:ext uri="{D42A27DB-BD31-4B8C-83A1-F6EECF244321}">
                <p14:modId xmlns:p14="http://schemas.microsoft.com/office/powerpoint/2010/main" val="576408777"/>
              </p:ext>
            </p:extLst>
          </p:nvPr>
        </p:nvGraphicFramePr>
        <p:xfrm>
          <a:off x="4648200" y="1600200"/>
          <a:ext cx="4164806" cy="5029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3927782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US" sz="4000" dirty="0"/>
              <a:t>Overlap of IPV &amp; Housing Instability</a:t>
            </a:r>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929444500"/>
              </p:ext>
            </p:extLst>
          </p:nvPr>
        </p:nvGraphicFramePr>
        <p:xfrm>
          <a:off x="457200" y="1417638"/>
          <a:ext cx="8153400" cy="40687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Content Placeholder 8"/>
          <p:cNvSpPr>
            <a:spLocks noGrp="1"/>
          </p:cNvSpPr>
          <p:nvPr>
            <p:ph sz="half" idx="2"/>
          </p:nvPr>
        </p:nvSpPr>
        <p:spPr>
          <a:xfrm>
            <a:off x="0" y="5608637"/>
            <a:ext cx="9144000" cy="715963"/>
          </a:xfrm>
        </p:spPr>
        <p:txBody>
          <a:bodyPr>
            <a:noAutofit/>
          </a:bodyPr>
          <a:lstStyle/>
          <a:p>
            <a:pPr marL="0" indent="0" algn="ctr">
              <a:buNone/>
            </a:pPr>
            <a:r>
              <a:rPr lang="en-US" sz="2200" dirty="0"/>
              <a:t>24.2% of women Veterans who screened IPV+ experienced housing instability</a:t>
            </a:r>
          </a:p>
          <a:p>
            <a:pPr marL="0" indent="0" algn="ctr">
              <a:buNone/>
            </a:pPr>
            <a:r>
              <a:rPr lang="en-US" sz="2200" dirty="0"/>
              <a:t>18.1% of women Veterans who experienced housing instability screened IPV+</a:t>
            </a:r>
          </a:p>
          <a:p>
            <a:pPr algn="ctr"/>
            <a:endParaRPr lang="en-US" sz="2200" dirty="0"/>
          </a:p>
        </p:txBody>
      </p:sp>
      <p:sp>
        <p:nvSpPr>
          <p:cNvPr id="7" name="TextBox 6"/>
          <p:cNvSpPr txBox="1"/>
          <p:nvPr/>
        </p:nvSpPr>
        <p:spPr>
          <a:xfrm>
            <a:off x="3657600" y="3187210"/>
            <a:ext cx="990600" cy="461665"/>
          </a:xfrm>
          <a:prstGeom prst="rect">
            <a:avLst/>
          </a:prstGeom>
          <a:noFill/>
        </p:spPr>
        <p:txBody>
          <a:bodyPr wrap="square" rtlCol="0">
            <a:spAutoFit/>
          </a:bodyPr>
          <a:lstStyle/>
          <a:p>
            <a:pPr algn="ctr"/>
            <a:r>
              <a:rPr lang="en-US" sz="2400" dirty="0"/>
              <a:t>n=172</a:t>
            </a:r>
          </a:p>
        </p:txBody>
      </p:sp>
    </p:spTree>
    <p:extLst>
      <p:ext uri="{BB962C8B-B14F-4D97-AF65-F5344CB8AC3E}">
        <p14:creationId xmlns:p14="http://schemas.microsoft.com/office/powerpoint/2010/main" val="38423034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Odds of Housing Instability if IPV+</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043542724"/>
              </p:ext>
            </p:extLst>
          </p:nvPr>
        </p:nvGraphicFramePr>
        <p:xfrm>
          <a:off x="-762000" y="1493837"/>
          <a:ext cx="92964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7" name="Left Bracket 6">
            <a:extLst>
              <a:ext uri="{FF2B5EF4-FFF2-40B4-BE49-F238E27FC236}">
                <a16:creationId xmlns:a16="http://schemas.microsoft.com/office/drawing/2014/main" id="{1F28D933-471E-4234-832F-21ED74E425F5}"/>
              </a:ext>
            </a:extLst>
          </p:cNvPr>
          <p:cNvSpPr/>
          <p:nvPr/>
        </p:nvSpPr>
        <p:spPr>
          <a:xfrm>
            <a:off x="2743200" y="3124200"/>
            <a:ext cx="152400" cy="2133600"/>
          </a:xfrm>
          <a:prstGeom prst="leftBracket">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a:extLst>
              <a:ext uri="{FF2B5EF4-FFF2-40B4-BE49-F238E27FC236}">
                <a16:creationId xmlns:a16="http://schemas.microsoft.com/office/drawing/2014/main" id="{3C59E62C-6B64-47AA-A064-2A64103F8CC6}"/>
              </a:ext>
            </a:extLst>
          </p:cNvPr>
          <p:cNvSpPr txBox="1"/>
          <p:nvPr/>
        </p:nvSpPr>
        <p:spPr>
          <a:xfrm>
            <a:off x="1942981" y="3124200"/>
            <a:ext cx="800219" cy="2057400"/>
          </a:xfrm>
          <a:prstGeom prst="rect">
            <a:avLst/>
          </a:prstGeom>
          <a:noFill/>
        </p:spPr>
        <p:txBody>
          <a:bodyPr vert="vert270" wrap="square" rtlCol="0">
            <a:spAutoFit/>
          </a:bodyPr>
          <a:lstStyle/>
          <a:p>
            <a:pPr algn="ctr"/>
            <a:r>
              <a:rPr lang="en-US" sz="2000" b="1" dirty="0">
                <a:solidFill>
                  <a:schemeClr val="bg1">
                    <a:lumMod val="50000"/>
                  </a:schemeClr>
                </a:solidFill>
              </a:rPr>
              <a:t>VHA Homeless Programs</a:t>
            </a:r>
          </a:p>
        </p:txBody>
      </p:sp>
      <p:sp>
        <p:nvSpPr>
          <p:cNvPr id="9" name="TextBox 8">
            <a:extLst>
              <a:ext uri="{FF2B5EF4-FFF2-40B4-BE49-F238E27FC236}">
                <a16:creationId xmlns:a16="http://schemas.microsoft.com/office/drawing/2014/main" id="{78789936-8FC7-4E8B-8D8B-C0AC4A1C4A9F}"/>
              </a:ext>
            </a:extLst>
          </p:cNvPr>
          <p:cNvSpPr txBox="1"/>
          <p:nvPr/>
        </p:nvSpPr>
        <p:spPr>
          <a:xfrm>
            <a:off x="0" y="6019800"/>
            <a:ext cx="9144000" cy="830997"/>
          </a:xfrm>
          <a:prstGeom prst="rect">
            <a:avLst/>
          </a:prstGeom>
          <a:noFill/>
        </p:spPr>
        <p:txBody>
          <a:bodyPr wrap="square" rtlCol="0">
            <a:spAutoFit/>
          </a:bodyPr>
          <a:lstStyle/>
          <a:p>
            <a:r>
              <a:rPr lang="en-US" sz="1200" dirty="0"/>
              <a:t>AOR control for age and race. Statistically significant at </a:t>
            </a:r>
            <a:r>
              <a:rPr lang="en-US" sz="1200" i="1" dirty="0"/>
              <a:t>p</a:t>
            </a:r>
            <a:r>
              <a:rPr lang="en-US" sz="1200" dirty="0"/>
              <a:t> &lt; .05.</a:t>
            </a:r>
          </a:p>
          <a:p>
            <a:r>
              <a:rPr lang="en-US" sz="1200" dirty="0"/>
              <a:t>HCHV=Health Care for Homeless Veterans, GPD=Grant and Per Diem, HUD-VASH=U.S. Departments of Housing and Urban Development-VA Supportive Housing. Other VHA Homeless Programs include Compensated Work Therapy-Transitional Residence, Domiciliary Care for Homeless Veterans, Health Care for Reentry Veterans, Supportive Services for Veteran Families.</a:t>
            </a:r>
          </a:p>
        </p:txBody>
      </p:sp>
    </p:spTree>
    <p:extLst>
      <p:ext uri="{BB962C8B-B14F-4D97-AF65-F5344CB8AC3E}">
        <p14:creationId xmlns:p14="http://schemas.microsoft.com/office/powerpoint/2010/main" val="843758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5618</TotalTime>
  <Words>3302</Words>
  <Application>Microsoft Office PowerPoint</Application>
  <PresentationFormat>On-screen Show (4:3)</PresentationFormat>
  <Paragraphs>170</Paragraphs>
  <Slides>16</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Times New Roman</vt:lpstr>
      <vt:lpstr>Wingdings</vt:lpstr>
      <vt:lpstr>Office Theme</vt:lpstr>
      <vt:lpstr>PowerPoint Presentation</vt:lpstr>
      <vt:lpstr>Collaborators &amp; Funding</vt:lpstr>
      <vt:lpstr>Background</vt:lpstr>
      <vt:lpstr>Study Aims</vt:lpstr>
      <vt:lpstr>Methods: Aim 1</vt:lpstr>
      <vt:lpstr>Study Cohort (N=8,427)</vt:lpstr>
      <vt:lpstr>Rates of IPV &amp; Housing Instability</vt:lpstr>
      <vt:lpstr>Overlap of IPV &amp; Housing Instability</vt:lpstr>
      <vt:lpstr>Odds of Housing Instability if IPV+</vt:lpstr>
      <vt:lpstr>Correlates of Housing Instability</vt:lpstr>
      <vt:lpstr>Methods: Aim 2</vt:lpstr>
      <vt:lpstr>Theme 1: IPV interacts with housing stability both directly and indirectly</vt:lpstr>
      <vt:lpstr>Theme 2: Experiences of IPV impact definitions of housing safety and security</vt:lpstr>
      <vt:lpstr>Theme 3: IPV may be a barrier to accessing housing services and other supports</vt:lpstr>
      <vt:lpstr>Implications</vt:lpstr>
      <vt:lpstr>Contact Information</vt:lpstr>
    </vt:vector>
  </TitlesOfParts>
  <Company>Dept. of Veterans Affairs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Montgomery, Ann Elizabeth</dc:creator>
  <cp:lastModifiedBy>Montgomery, Ann E.</cp:lastModifiedBy>
  <cp:revision>305</cp:revision>
  <cp:lastPrinted>2017-07-12T20:12:23Z</cp:lastPrinted>
  <dcterms:created xsi:type="dcterms:W3CDTF">2016-05-02T16:49:47Z</dcterms:created>
  <dcterms:modified xsi:type="dcterms:W3CDTF">2018-05-29T15:50:38Z</dcterms:modified>
</cp:coreProperties>
</file>