
<file path=[Content_Types].xml><?xml version="1.0" encoding="utf-8"?>
<Types xmlns="http://schemas.openxmlformats.org/package/2006/content-types"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347" r:id="rId5"/>
    <p:sldId id="350" r:id="rId6"/>
    <p:sldId id="352" r:id="rId7"/>
    <p:sldId id="394" r:id="rId8"/>
    <p:sldId id="353" r:id="rId9"/>
    <p:sldId id="354" r:id="rId10"/>
    <p:sldId id="365" r:id="rId11"/>
    <p:sldId id="363" r:id="rId12"/>
    <p:sldId id="259" r:id="rId13"/>
    <p:sldId id="364" r:id="rId14"/>
    <p:sldId id="366" r:id="rId15"/>
    <p:sldId id="398" r:id="rId16"/>
    <p:sldId id="381" r:id="rId17"/>
    <p:sldId id="383" r:id="rId18"/>
    <p:sldId id="368" r:id="rId19"/>
    <p:sldId id="395" r:id="rId20"/>
    <p:sldId id="369" r:id="rId21"/>
    <p:sldId id="396" r:id="rId22"/>
    <p:sldId id="370" r:id="rId23"/>
    <p:sldId id="397" r:id="rId24"/>
    <p:sldId id="384" r:id="rId25"/>
    <p:sldId id="388" r:id="rId26"/>
    <p:sldId id="401" r:id="rId27"/>
    <p:sldId id="399" r:id="rId28"/>
    <p:sldId id="389" r:id="rId29"/>
    <p:sldId id="390" r:id="rId30"/>
    <p:sldId id="391" r:id="rId31"/>
    <p:sldId id="392" r:id="rId32"/>
    <p:sldId id="393" r:id="rId33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217" autoAdjust="0"/>
  </p:normalViewPr>
  <p:slideViewPr>
    <p:cSldViewPr snapToGrid="0">
      <p:cViewPr varScale="1">
        <p:scale>
          <a:sx n="79" d="100"/>
          <a:sy n="79" d="100"/>
        </p:scale>
        <p:origin x="3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55A087A-ACC2-495C-A334-FD5673DCBAB5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AC38A20-82E6-48D0-BBBA-AD2C21B58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96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41F0DCE-CE71-4AE5-90F1-823D1C643845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9A78A3-4AC8-46B0-AEB3-340851847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9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37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85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xmlns="" id="{C21587FD-17BD-4EBB-8F86-C5B16FFA9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9263" y="704850"/>
            <a:ext cx="3822700" cy="2151063"/>
          </a:xfrm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xmlns="" id="{B9B07457-AC35-4E03-B4A7-D71757E8E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31" y="3051255"/>
            <a:ext cx="5997646" cy="546031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/>
          </a:p>
          <a:p>
            <a:pPr>
              <a:lnSpc>
                <a:spcPct val="80000"/>
              </a:lnSpc>
            </a:pPr>
            <a:endParaRPr lang="en-US" altLang="en-US" sz="900"/>
          </a:p>
        </p:txBody>
      </p:sp>
    </p:spTree>
    <p:extLst>
      <p:ext uri="{BB962C8B-B14F-4D97-AF65-F5344CB8AC3E}">
        <p14:creationId xmlns:p14="http://schemas.microsoft.com/office/powerpoint/2010/main" val="2677582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9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62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6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12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25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42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46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5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9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30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10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5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75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83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9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95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53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8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0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06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9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01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13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DA44CFBB-A7E6-4E64-B790-93A6CFCA4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99F8A50D-27E7-4FCE-A28B-BCD61059B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688" y="4534503"/>
            <a:ext cx="5806931" cy="429490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40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53E2C680-69ED-49F9-83CC-4EEF6338C4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54188" y="782638"/>
            <a:ext cx="3752850" cy="2111375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A33F7CA6-C9D7-4A9E-8AD6-63015F3B7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15" y="3051255"/>
            <a:ext cx="6313311" cy="429653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930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05D170A9-0F3C-4E05-A0BE-0211CB76FE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D15B9730-BE58-4082-B943-895EA4061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688" y="4534503"/>
            <a:ext cx="5806931" cy="429490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11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A78A3-4AC8-46B0-AEB3-3408518476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631C59F8-9742-4857-9315-02C3306689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1963" y="160338"/>
            <a:ext cx="2954337" cy="1662112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7B34B3FD-309D-42AB-BFD2-32E34D5B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242" y="1272986"/>
            <a:ext cx="6696385" cy="389719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5884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01AC712B-0743-4849-BF25-E977F1A1E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92613" y="160338"/>
            <a:ext cx="2954337" cy="1662112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xmlns="" id="{5DE89A9B-688B-4108-AA67-F2B3289F5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242" y="1193119"/>
            <a:ext cx="6696385" cy="3897196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800"/>
          </a:p>
        </p:txBody>
      </p:sp>
    </p:spTree>
    <p:extLst>
      <p:ext uri="{BB962C8B-B14F-4D97-AF65-F5344CB8AC3E}">
        <p14:creationId xmlns:p14="http://schemas.microsoft.com/office/powerpoint/2010/main" val="195183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5/28/2018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5/28/2018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8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5/28/2018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linicgoodies.wikispaces.com/" TargetMode="Externa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www.socialbrite.org/2009/08/23/how-to-design-a-valid-research-survey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www.communities.qld.gov.au/gateway/about-us/compliments-and-complaints-feedback" TargetMode="Externa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D90151-DBAB-4F9B-9DB2-953B2B24F8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Taking out all the stops </a:t>
            </a:r>
            <a:br>
              <a:rPr lang="en-US" sz="3200" dirty="0"/>
            </a:br>
            <a:r>
              <a:rPr lang="en-US" sz="1800" dirty="0"/>
              <a:t>Arlene Hackbarth, LCPC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32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096CA6-0F85-42C8-B66E-FDCCC740DD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multiple interventions to empower and engage people who are homeless</a:t>
            </a:r>
          </a:p>
        </p:txBody>
      </p:sp>
    </p:spTree>
    <p:extLst>
      <p:ext uri="{BB962C8B-B14F-4D97-AF65-F5344CB8AC3E}">
        <p14:creationId xmlns:p14="http://schemas.microsoft.com/office/powerpoint/2010/main" val="9594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9359F6-65D9-45F6-B09F-35004D1B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moment </a:t>
            </a:r>
            <a:r>
              <a:rPr lang="en-US" dirty="0" smtClean="0"/>
              <a:t>a </a:t>
            </a:r>
            <a:r>
              <a:rPr lang="en-US" dirty="0"/>
              <a:t>person walks in the door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B95044-5E3C-4142-8C31-D567E904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they are welcomed to our facility </a:t>
            </a:r>
          </a:p>
          <a:p>
            <a:r>
              <a:rPr lang="en-US" dirty="0"/>
              <a:t>They are offered food and something to drink  </a:t>
            </a:r>
          </a:p>
          <a:p>
            <a:r>
              <a:rPr lang="en-US" dirty="0"/>
              <a:t>They are offered to take a </a:t>
            </a:r>
            <a:r>
              <a:rPr lang="en-US" dirty="0" smtClean="0"/>
              <a:t>shower</a:t>
            </a:r>
          </a:p>
          <a:p>
            <a:r>
              <a:rPr lang="en-US" dirty="0" smtClean="0"/>
              <a:t>They participate with staff  in the searches of their belongings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take place before the men are asked to meet with a case manager to do intakes </a:t>
            </a:r>
            <a:r>
              <a:rPr lang="en-US" dirty="0" smtClean="0"/>
              <a:t> or fill out any paperwork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0CA48149-191A-40A1-918D-475CE08C9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84797" y="1017985"/>
            <a:ext cx="7660556" cy="802556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en-US" sz="2812" dirty="0"/>
              <a:t>  Support Client Control, Choice &amp; Autonomy</a:t>
            </a:r>
            <a:r>
              <a:rPr lang="en-US" altLang="en-US" sz="2250" dirty="0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C9069F47-C627-4CD3-953A-EDF0512FBA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077641" y="1982391"/>
            <a:ext cx="8036719" cy="426615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800" dirty="0">
                <a:latin typeface="Book Antiqua" panose="02040602050305030304" pitchFamily="18" charset="0"/>
              </a:rPr>
              <a:t>Trauma survivors feel powerless.</a:t>
            </a:r>
          </a:p>
          <a:p>
            <a:pPr>
              <a:buFont typeface="Times" panose="02020603050405020304" pitchFamily="18" charset="0"/>
              <a:buNone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r>
              <a:rPr lang="en-US" altLang="en-US" sz="2800" dirty="0">
                <a:latin typeface="Book Antiqua" panose="02040602050305030304" pitchFamily="18" charset="0"/>
              </a:rPr>
              <a:t>Recovery requires a sense of power and control.</a:t>
            </a:r>
          </a:p>
          <a:p>
            <a:pPr>
              <a:buFont typeface="Times" panose="02020603050405020304" pitchFamily="18" charset="0"/>
              <a:buNone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r>
              <a:rPr lang="en-US" altLang="en-US" sz="2800" dirty="0">
                <a:latin typeface="Book Antiqua" panose="02040602050305030304" pitchFamily="18" charset="0"/>
              </a:rPr>
              <a:t>Relationships should be respectful and support mastery. </a:t>
            </a:r>
          </a:p>
          <a:p>
            <a:pPr>
              <a:buFont typeface="Times" panose="02020603050405020304" pitchFamily="18" charset="0"/>
              <a:buNone/>
            </a:pPr>
            <a:endParaRPr lang="en-US" altLang="en-US" sz="2800" dirty="0">
              <a:latin typeface="Book Antiqua" panose="02040602050305030304" pitchFamily="18" charset="0"/>
            </a:endParaRPr>
          </a:p>
          <a:p>
            <a:r>
              <a:rPr lang="en-US" altLang="en-US" sz="2800" dirty="0">
                <a:latin typeface="Book Antiqua" panose="02040602050305030304" pitchFamily="18" charset="0"/>
              </a:rPr>
              <a:t>Clients should be encouraged to make choices.</a:t>
            </a:r>
          </a:p>
          <a:p>
            <a:endParaRPr lang="en-US" alt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77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06F3F-8AC0-439A-8E6D-BE1310B7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give a voice?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93AB0-F095-47CB-AB44-1E2B99847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Their words, not ours, on  all treatment plans</a:t>
            </a:r>
          </a:p>
          <a:p>
            <a:endParaRPr lang="en-US" sz="3600" dirty="0"/>
          </a:p>
          <a:p>
            <a:r>
              <a:rPr lang="en-US" sz="3600" dirty="0"/>
              <a:t>“ I want to live </a:t>
            </a:r>
            <a:r>
              <a:rPr lang="en-US" sz="3600" dirty="0" smtClean="0"/>
              <a:t> </a:t>
            </a:r>
            <a:r>
              <a:rPr lang="en-US" sz="3600" dirty="0"/>
              <a:t>near a lake “</a:t>
            </a:r>
          </a:p>
          <a:p>
            <a:r>
              <a:rPr lang="en-US" sz="3600" dirty="0"/>
              <a:t>“I want a job working with my hands”</a:t>
            </a:r>
          </a:p>
          <a:p>
            <a:r>
              <a:rPr lang="en-US" sz="3600" dirty="0"/>
              <a:t>“I want to reunite with my daughter “</a:t>
            </a:r>
          </a:p>
        </p:txBody>
      </p:sp>
    </p:spTree>
    <p:extLst>
      <p:ext uri="{BB962C8B-B14F-4D97-AF65-F5344CB8AC3E}">
        <p14:creationId xmlns:p14="http://schemas.microsoft.com/office/powerpoint/2010/main" val="38888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FF3823-BBAD-4D28-B6DB-E416E2409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E20F056-0FFD-4EE9-BDCB-8963C7F8B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507ED7-71D7-4B95-8D4F-7B3E18623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A38E6D2-F0D9-4B69-ABEB-EB70412E8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135880" y="1267730"/>
            <a:ext cx="1920240" cy="731520"/>
            <a:chOff x="4828372" y="1267730"/>
            <a:chExt cx="2227748" cy="7315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25EA075-7728-48F3-B18E-92389160D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115E6AD-1E2A-40FE-B424-56271D8A89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D2CFBBA0-D70F-4068-8385-B020EA21AA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D963F62F-FFD6-43CD-BE0D-00770BB97C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875688F4-0BFA-49D0-92B0-84CBE5508B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15E81A-BDB4-409D-82E2-CBC31C379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6682" r="3700"/>
          <a:stretch/>
        </p:blipFill>
        <p:spPr>
          <a:xfrm rot="21600000">
            <a:off x="981201" y="971344"/>
            <a:ext cx="6233513" cy="491531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867647-07B7-4265-832F-DE0E80979A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4B888-1CB0-4349-BCC0-1A6AFAD7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442916"/>
            <a:ext cx="3238829" cy="32522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rgbClr val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Giving a voice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A3B0C1-E502-4587-9B4C-89F6C2662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024" y="4708186"/>
            <a:ext cx="3238829" cy="14968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spc="80">
                <a:solidFill>
                  <a:srgbClr val="FFFFFF"/>
                </a:solidFill>
              </a:rPr>
              <a:t>  the suggestion box </a:t>
            </a:r>
          </a:p>
        </p:txBody>
      </p:sp>
    </p:spTree>
    <p:extLst>
      <p:ext uri="{BB962C8B-B14F-4D97-AF65-F5344CB8AC3E}">
        <p14:creationId xmlns:p14="http://schemas.microsoft.com/office/powerpoint/2010/main" val="42426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BC3E364-5A48-4567-B65D-0880753EE8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80BFB4-DA7E-4E98-BE01-534889F415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12175" y="1005675"/>
            <a:ext cx="4800601" cy="4870174"/>
          </a:xfrm>
          <a:prstGeom prst="rect">
            <a:avLst/>
          </a:prstGeom>
          <a:solidFill>
            <a:schemeClr val="tx1"/>
          </a:solidFill>
          <a:ln w="6350" cap="sq" cmpd="sng" algn="ctr">
            <a:noFill/>
            <a:prstDash val="solid"/>
            <a:miter lim="800000"/>
          </a:ln>
          <a:effectLst/>
        </p:spPr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A70D03AF-1016-4921-AC6B-6BAD2039A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304515" y="1730166"/>
            <a:ext cx="4188221" cy="342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7CE58-246D-4B70-AA52-50E06E65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384" y="642594"/>
            <a:ext cx="4810815" cy="1371600"/>
          </a:xfrm>
        </p:spPr>
        <p:txBody>
          <a:bodyPr>
            <a:normAutofit/>
          </a:bodyPr>
          <a:lstStyle/>
          <a:p>
            <a:r>
              <a:rPr lang="en-US" dirty="0"/>
              <a:t> surveys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10988B05-C539-460D-B90F-26F4A00DB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384" y="2103120"/>
            <a:ext cx="4810816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BY ASKING THE VETERANS THEIR OPINIONS:</a:t>
            </a:r>
          </a:p>
          <a:p>
            <a:pPr marL="0" indent="0">
              <a:buNone/>
            </a:pPr>
            <a:r>
              <a:rPr lang="en-US" dirty="0"/>
              <a:t>THEY FEEL VALUED </a:t>
            </a:r>
          </a:p>
          <a:p>
            <a:pPr marL="0" indent="0">
              <a:buNone/>
            </a:pPr>
            <a:r>
              <a:rPr lang="en-US" dirty="0"/>
              <a:t>YOUR PROGRAM CAN BE ASSURED OF CONTINUING FEEDBACK FOR IMPROVEMENTS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778AB3-6150-4FF6-B15E-7B45F59B4BCB}"/>
              </a:ext>
            </a:extLst>
          </p:cNvPr>
          <p:cNvSpPr txBox="1"/>
          <p:nvPr/>
        </p:nvSpPr>
        <p:spPr>
          <a:xfrm>
            <a:off x="2953258" y="4953981"/>
            <a:ext cx="25394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socialbrite.org/2009/08/23/how-to-design-a-valid-research-survey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 the veterans in as many decisions as possible : </a:t>
            </a:r>
          </a:p>
          <a:p>
            <a:endParaRPr lang="en-US" dirty="0"/>
          </a:p>
          <a:p>
            <a:r>
              <a:rPr lang="en-US" dirty="0" smtClean="0"/>
              <a:t>Some examples : </a:t>
            </a:r>
          </a:p>
          <a:p>
            <a:r>
              <a:rPr lang="en-US" dirty="0" smtClean="0"/>
              <a:t>The veterans planned their holiday events </a:t>
            </a:r>
          </a:p>
          <a:p>
            <a:r>
              <a:rPr lang="en-US" dirty="0" smtClean="0"/>
              <a:t>The veterans planned  their trips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77F478D-A773-43B4-80DF-A229B5A0FB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34668B3-D82D-4011-810E-1D47D3FC0C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F756813-AFA6-4588-BE17-2C5032F07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E1F3C65-2218-406A-8F6B-425015920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EADC416-2CB9-42D8-B647-6B83826E2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3244EEC-028E-41B0-918C-0041853573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808BE727-A9F7-4F6A-AB25-6100EC5817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05DB03F5-6EDF-4104-A2F1-4C7F5AA1F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xmlns="" id="{B0AC20C3-8B7B-4C86-B2F1-2ED359F05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EBFA017-521E-4FC2-9F01-69935A0DE7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2700" ty="-120650" sx="95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32362DB-37D8-4B40-BC60-6E88272E0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A74AE38-4C96-4A27-A355-C608C61F5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6116" y="808056"/>
            <a:ext cx="5943600" cy="5241889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BEE90ED7-AA7F-4A6B-8393-CB14AA1456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63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C0E2B303-4065-4764-9848-60D1A92BCF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019C967B-21C3-419F-91BA-47F6A320F5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79AEA7D9-18D8-4666-AB28-AE1F38E38D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D3A94BFF-0E62-47E6-A9B6-A5D30474F3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xmlns="" id="{6073CC31-5DFB-4139-A384-8B266E5C6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551160" y="640080"/>
            <a:ext cx="2654347" cy="5588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5A1B12-DCED-491F-9385-169FB016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GREIVANCE PROCEDURE   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xmlns="" id="{5D1C287C-D197-4B42-A37D-9C428A00A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33" y="4708186"/>
            <a:ext cx="5068567" cy="79708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kern="1200" spc="80" baseline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POST  A GRIEVANCE PROCEDURE SO THE </a:t>
            </a:r>
            <a:r>
              <a:rPr lang="en-US" sz="1600" kern="1200" spc="8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VETERANS </a:t>
            </a:r>
            <a:r>
              <a:rPr lang="en-US" sz="1600" kern="1200" spc="80" baseline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KNOW HOW TO PROPERLY REGISTER A COMPLAINT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B69805-9E75-473D-AF49-F0C16799864C}"/>
              </a:ext>
            </a:extLst>
          </p:cNvPr>
          <p:cNvSpPr txBox="1"/>
          <p:nvPr/>
        </p:nvSpPr>
        <p:spPr>
          <a:xfrm>
            <a:off x="8666029" y="6028126"/>
            <a:ext cx="25394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communities.qld.gov.au/gateway/about-us/compliments-and-complaints-feedback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/4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C424F-2738-4E8A-AF18-2B3E756E4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Part 2: expanding experiences </a:t>
            </a:r>
            <a:r>
              <a:rPr lang="en-US" sz="2400" dirty="0" smtClean="0"/>
              <a:t>TO PROMOTE EMPOWERMENT AND HEALING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F1BA64-826F-46CB-A5A2-4D0B411E75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TRANSFERABLE  EXPERIENCES THAT UPLIFT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B21E0-2EF7-4091-A555-89342FFC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8" y="642594"/>
            <a:ext cx="5917279" cy="80870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78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FORMAL DINNER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group of people sitting at a table in a restaurant&#10;&#10;Description generated with very high confidence">
            <a:extLst>
              <a:ext uri="{FF2B5EF4-FFF2-40B4-BE49-F238E27FC236}">
                <a16:creationId xmlns:a16="http://schemas.microsoft.com/office/drawing/2014/main" xmlns="" id="{AEAEC967-F4A3-4EBC-B0C5-3E6E063B3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65818" y="505481"/>
            <a:ext cx="4282443" cy="5709925"/>
          </a:xfrm>
        </p:spPr>
      </p:pic>
      <p:pic>
        <p:nvPicPr>
          <p:cNvPr id="4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98872D1D-EF27-457B-9122-A0302E22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8" y="164340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“WE WANT THE CHANCE  TO DRESS UP”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barbers offer free haircuts</a:t>
            </a:r>
          </a:p>
          <a:p>
            <a:r>
              <a:rPr lang="en-US" dirty="0" smtClean="0"/>
              <a:t>Local restaurants come and cook </a:t>
            </a:r>
          </a:p>
          <a:p>
            <a:r>
              <a:rPr lang="en-US" dirty="0" smtClean="0"/>
              <a:t>Men are offered shirts and ties </a:t>
            </a:r>
          </a:p>
          <a:p>
            <a:r>
              <a:rPr lang="en-US" dirty="0" smtClean="0"/>
              <a:t>Staff and board members serve </a:t>
            </a:r>
            <a:endParaRPr lang="en-US" dirty="0"/>
          </a:p>
        </p:txBody>
      </p:sp>
      <p:pic>
        <p:nvPicPr>
          <p:cNvPr id="7" name="Content Placeholder 4" descr="A group of people sitting at a table in a restaurant&#10;&#10;Description generated with very high confidence">
            <a:extLst>
              <a:ext uri="{FF2B5EF4-FFF2-40B4-BE49-F238E27FC236}">
                <a16:creationId xmlns="" xmlns:a16="http://schemas.microsoft.com/office/drawing/2014/main" id="{DA2AED61-D8F1-4B8B-846B-C2E5B9C3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878" y="2231136"/>
            <a:ext cx="6260618" cy="41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05DD3-C263-4B2D-8F4B-248DCF34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E97DEC-8B99-41EB-ABD1-391FD4A1C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Learn how </a:t>
            </a:r>
            <a:r>
              <a:rPr lang="en-US" sz="2800" dirty="0"/>
              <a:t>to change the culture in treatment programs to partner with the persons served </a:t>
            </a:r>
          </a:p>
          <a:p>
            <a:pPr marL="0" indent="0">
              <a:buNone/>
            </a:pPr>
            <a:r>
              <a:rPr lang="en-US" sz="2800" dirty="0" smtClean="0"/>
              <a:t> Learn how </a:t>
            </a:r>
            <a:r>
              <a:rPr lang="en-US" sz="2800" dirty="0"/>
              <a:t>to maximize the time spent with people who are homeless to promote empowerment and healing </a:t>
            </a:r>
          </a:p>
          <a:p>
            <a:pPr marL="0" indent="0">
              <a:buNone/>
            </a:pPr>
            <a:r>
              <a:rPr lang="en-US" sz="2800" dirty="0" smtClean="0"/>
              <a:t>  Learn </a:t>
            </a:r>
            <a:r>
              <a:rPr lang="en-US" sz="2800" dirty="0"/>
              <a:t>i</a:t>
            </a:r>
            <a:r>
              <a:rPr lang="en-US" sz="2800" dirty="0" smtClean="0"/>
              <a:t>nterventions to help  </a:t>
            </a:r>
            <a:r>
              <a:rPr lang="en-US" sz="2800" dirty="0"/>
              <a:t>persons who are homeless </a:t>
            </a:r>
            <a:r>
              <a:rPr lang="en-US" sz="2800" dirty="0" smtClean="0"/>
              <a:t> </a:t>
            </a:r>
            <a:r>
              <a:rPr lang="en-US" sz="2800" dirty="0"/>
              <a:t>regain purpose and value </a:t>
            </a:r>
          </a:p>
        </p:txBody>
      </p:sp>
    </p:spTree>
    <p:extLst>
      <p:ext uri="{BB962C8B-B14F-4D97-AF65-F5344CB8AC3E}">
        <p14:creationId xmlns:p14="http://schemas.microsoft.com/office/powerpoint/2010/main" val="27010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0C3D17-F7EC-4763-80F6-8BE5B4BA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7" y="790376"/>
            <a:ext cx="599901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“where </a:t>
            </a:r>
            <a:r>
              <a:rPr lang="en-US" dirty="0"/>
              <a:t>there are no </a:t>
            </a:r>
            <a:r>
              <a:rPr lang="en-US" dirty="0" smtClean="0"/>
              <a:t>corners”</a:t>
            </a:r>
            <a:endParaRPr lang="en-US" dirty="0"/>
          </a:p>
        </p:txBody>
      </p:sp>
      <p:pic>
        <p:nvPicPr>
          <p:cNvPr id="4" name="Content Placeholder 3" descr="A group of people standing on top of a dirt field&#10;&#10;Description generated with very high confidence">
            <a:extLst>
              <a:ext uri="{FF2B5EF4-FFF2-40B4-BE49-F238E27FC236}">
                <a16:creationId xmlns:a16="http://schemas.microsoft.com/office/drawing/2014/main" xmlns="" id="{D7B39029-4500-470A-8B94-29134627C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694908" y="2617317"/>
            <a:ext cx="6266416" cy="3524147"/>
          </a:xfrm>
          <a:prstGeom prst="rect">
            <a:avLst/>
          </a:prstGeom>
        </p:spPr>
      </p:pic>
      <p:pic>
        <p:nvPicPr>
          <p:cNvPr id="5" name="Content Placeholder 4" descr="A picture containing outdoor, tree, building, bench&#10;&#10;Description generated with very high confidence">
            <a:extLst>
              <a:ext uri="{FF2B5EF4-FFF2-40B4-BE49-F238E27FC236}">
                <a16:creationId xmlns:a16="http://schemas.microsoft.com/office/drawing/2014/main" xmlns="" id="{646BCCF7-B289-4B6C-928F-EA36F78D1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44927" y="1558978"/>
            <a:ext cx="5526050" cy="41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69235B-22DB-4231-8291-D64DA2CDE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AE40DA-1F5A-4A1A-89CA-2BC620DCDB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age may contain: 2 people, outdoor">
            <a:extLst>
              <a:ext uri="{FF2B5EF4-FFF2-40B4-BE49-F238E27FC236}">
                <a16:creationId xmlns:a16="http://schemas.microsoft.com/office/drawing/2014/main" xmlns="" id="{0105ABDA-4D75-4219-991A-7E16E12D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69" y="794269"/>
            <a:ext cx="5269462" cy="52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099D38-C79D-4263-9AE3-C376D139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36" y="628994"/>
            <a:ext cx="10375392" cy="11277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Fishing: teaches self reliance and </a:t>
            </a:r>
            <a:br>
              <a:rPr lang="en-US" dirty="0" smtClean="0"/>
            </a:br>
            <a:r>
              <a:rPr lang="en-US" dirty="0" smtClean="0"/>
              <a:t>bestows patience </a:t>
            </a:r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48BFAD27-1853-442E-9DF4-62E8F42CA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8" y="1913310"/>
            <a:ext cx="5627722" cy="3751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E7F702-6EE4-46EA-B075-D21378987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49" y="1913310"/>
            <a:ext cx="5517573" cy="37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06F3F-8AC0-439A-8E6D-BE1310B7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FC19BFFC-95F0-452F-B3F3-383D4C0F0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625" y="554183"/>
            <a:ext cx="10605167" cy="5762728"/>
          </a:xfrm>
        </p:spPr>
      </p:pic>
    </p:spTree>
    <p:extLst>
      <p:ext uri="{BB962C8B-B14F-4D97-AF65-F5344CB8AC3E}">
        <p14:creationId xmlns:p14="http://schemas.microsoft.com/office/powerpoint/2010/main" val="27445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3CCD3-ECF6-475D-BB3F-AAD0ACC0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Experiences that inspire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31CF7A-E45B-4077-AD4E-02EE5A40D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Washington D.C</a:t>
            </a:r>
          </a:p>
          <a:p>
            <a:r>
              <a:rPr lang="en-US" dirty="0"/>
              <a:t>Gettysburg </a:t>
            </a:r>
            <a:endParaRPr lang="en-US" dirty="0" smtClean="0"/>
          </a:p>
          <a:p>
            <a:r>
              <a:rPr lang="en-US" dirty="0" smtClean="0"/>
              <a:t>Professional sports games </a:t>
            </a:r>
          </a:p>
          <a:p>
            <a:r>
              <a:rPr lang="en-US" dirty="0" smtClean="0"/>
              <a:t>Theater 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 I am learning that I do not need </a:t>
            </a:r>
            <a:r>
              <a:rPr lang="en-US" dirty="0" smtClean="0"/>
              <a:t>a lot </a:t>
            </a:r>
            <a:r>
              <a:rPr lang="en-US" dirty="0"/>
              <a:t>of money to take trips with friends and family “</a:t>
            </a:r>
          </a:p>
          <a:p>
            <a:r>
              <a:rPr lang="en-US" dirty="0" smtClean="0"/>
              <a:t>“ I am learning new interests and ways to enjoy myself “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5B84-098E-4724-9CD9-66C27BFF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Classes at the Baltimore </a:t>
            </a:r>
            <a:r>
              <a:rPr lang="en-US" dirty="0" smtClean="0"/>
              <a:t>Station- Inspired by the residents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575804-3259-4CEE-BD63-D953FF99A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Classes geared towards self expression : </a:t>
            </a:r>
          </a:p>
          <a:p>
            <a:r>
              <a:rPr lang="en-US" dirty="0" smtClean="0"/>
              <a:t>Art</a:t>
            </a:r>
            <a:endParaRPr lang="en-US" dirty="0"/>
          </a:p>
          <a:p>
            <a:r>
              <a:rPr lang="en-US" dirty="0" smtClean="0"/>
              <a:t>Drama</a:t>
            </a:r>
          </a:p>
          <a:p>
            <a:r>
              <a:rPr lang="en-US" dirty="0" smtClean="0"/>
              <a:t>Legacy letters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Image may contain: 5 people, people smiling">
            <a:extLst>
              <a:ext uri="{FF2B5EF4-FFF2-40B4-BE49-F238E27FC236}">
                <a16:creationId xmlns:a16="http://schemas.microsoft.com/office/drawing/2014/main" xmlns="" id="{9D22A04D-F7F5-473E-BBFF-46ECB909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73" y="2310702"/>
            <a:ext cx="3932237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Classes to lower levels of depression, stress, and anxiety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Tai chi </a:t>
            </a:r>
          </a:p>
          <a:p>
            <a:r>
              <a:rPr lang="en-US" sz="4800" dirty="0" err="1"/>
              <a:t>Mindfullness</a:t>
            </a:r>
            <a:endParaRPr lang="en-US" sz="4800" dirty="0"/>
          </a:p>
          <a:p>
            <a:r>
              <a:rPr lang="en-US" sz="4800" dirty="0"/>
              <a:t>Music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Classes that assist with daily living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Cooking classes </a:t>
            </a:r>
          </a:p>
          <a:p>
            <a:r>
              <a:rPr lang="en-US" sz="3200" dirty="0"/>
              <a:t>Financial literacy</a:t>
            </a:r>
          </a:p>
          <a:p>
            <a:r>
              <a:rPr lang="en-US" sz="3200" dirty="0"/>
              <a:t>Diabetes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2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7CACBD-33C4-4811-BE00-6EEEBA11F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6DDD8F-3868-4D9C-A0AE-5994678C0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Giving the men that chance to “practice “ </a:t>
            </a:r>
            <a:r>
              <a:rPr lang="en-US" dirty="0"/>
              <a:t> </a:t>
            </a:r>
            <a:r>
              <a:rPr lang="en-US" dirty="0" smtClean="0"/>
              <a:t> work skills in our program </a:t>
            </a:r>
            <a:endParaRPr lang="en-US" dirty="0"/>
          </a:p>
          <a:p>
            <a:r>
              <a:rPr lang="en-US" dirty="0" smtClean="0"/>
              <a:t>Consistent feedback </a:t>
            </a:r>
          </a:p>
          <a:p>
            <a:r>
              <a:rPr lang="en-US" dirty="0" smtClean="0"/>
              <a:t>Gives a snapshot of strong work skills and those needing improvement </a:t>
            </a:r>
          </a:p>
          <a:p>
            <a:r>
              <a:rPr lang="en-US" dirty="0" smtClean="0"/>
              <a:t>Allows the men to take ownership of the program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3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4AFD0-BCB1-4BB8-8DC3-69720DD37A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Part 3 </a:t>
            </a:r>
            <a:r>
              <a:rPr lang="en-US" sz="2400" dirty="0"/>
              <a:t>: Interventions to help  persons who are homeless  regain purpose and value 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0401E9-6922-4947-AC2B-616FCF82E6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Giving and gratitude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EDD997-DD0D-4DD0-9BFA-5F97F3903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Part 1- using trauma </a:t>
            </a:r>
            <a:r>
              <a:rPr lang="en-US" sz="5400" dirty="0" smtClean="0"/>
              <a:t>-informed principles </a:t>
            </a:r>
            <a:r>
              <a:rPr lang="en-US" sz="5400" dirty="0"/>
              <a:t>to change culture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16F725-9D9B-4D97-979D-C581B171D5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2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18758-042F-4BC7-9FFA-E93B1075B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Reinforcing value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735670-D04C-4B13-B581-A600D5960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>
            <a:normAutofit/>
          </a:bodyPr>
          <a:lstStyle/>
          <a:p>
            <a:r>
              <a:rPr lang="en-US" sz="6000" dirty="0"/>
              <a:t>Volunteering </a:t>
            </a:r>
          </a:p>
          <a:p>
            <a:r>
              <a:rPr lang="en-US" sz="6000" dirty="0"/>
              <a:t>Donating at Christmas</a:t>
            </a:r>
          </a:p>
          <a:p>
            <a:r>
              <a:rPr lang="en-US" sz="6000" dirty="0"/>
              <a:t> </a:t>
            </a:r>
            <a:r>
              <a:rPr lang="en-US" sz="6000" dirty="0" smtClean="0"/>
              <a:t>Escorts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919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A8871-8598-410F-A95C-B971E0B9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FA199-CE35-4074-B061-3788B9AFC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know that  gratitude :</a:t>
            </a:r>
          </a:p>
          <a:p>
            <a:r>
              <a:rPr lang="en-US" dirty="0"/>
              <a:t>Enhances  empathy  and reduces aggression</a:t>
            </a:r>
          </a:p>
          <a:p>
            <a:r>
              <a:rPr lang="en-US" dirty="0"/>
              <a:t>Improves self esteem</a:t>
            </a:r>
          </a:p>
          <a:p>
            <a:r>
              <a:rPr lang="en-US" dirty="0"/>
              <a:t>Increases mental strength </a:t>
            </a:r>
          </a:p>
          <a:p>
            <a:r>
              <a:rPr lang="en-US" dirty="0"/>
              <a:t>Fosters resilience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Encourage the veterans to </a:t>
            </a:r>
            <a:r>
              <a:rPr lang="en-US" dirty="0" smtClean="0"/>
              <a:t>write </a:t>
            </a:r>
            <a:r>
              <a:rPr lang="en-US" dirty="0"/>
              <a:t>what they are grateful </a:t>
            </a:r>
            <a:r>
              <a:rPr lang="en-US" dirty="0" smtClean="0"/>
              <a:t>for daily .</a:t>
            </a:r>
          </a:p>
          <a:p>
            <a:r>
              <a:rPr lang="en-US" dirty="0" smtClean="0"/>
              <a:t>Ask them everyday to  relate  some good news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C917F-DC21-4A6F-8F12-D705F4C6E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Tashi </a:t>
            </a:r>
            <a:r>
              <a:rPr lang="en-US" b="1" dirty="0" err="1">
                <a:effectLst/>
              </a:rPr>
              <a:t>Deley</a:t>
            </a:r>
            <a:r>
              <a:rPr lang="en-US" b="1" dirty="0" smtClean="0">
                <a:effectLst/>
              </a:rPr>
              <a:t>: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B26AC5-DE80-44B9-86DF-001C7AAF8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I honor the greatness that is within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3143FD20-2883-4359-9BF3-D184F534D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31219" y="1071562"/>
            <a:ext cx="7929563" cy="103584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12" dirty="0"/>
              <a:t>Difficulties Encountered Within Systems of Care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349EED5B-358A-4E43-BC78-3B9735F5F1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31219" y="2303860"/>
            <a:ext cx="8001000" cy="5181451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000" dirty="0">
                <a:latin typeface="Book Antiqua" panose="02040602050305030304" pitchFamily="18" charset="0"/>
              </a:rPr>
              <a:t>Re-traumatization: Lack of respect and safety and an absence of control and choice that mimics past traumatic experiences.</a:t>
            </a:r>
          </a:p>
          <a:p>
            <a:pPr lvl="1">
              <a:lnSpc>
                <a:spcPct val="90000"/>
              </a:lnSpc>
              <a:buFont typeface="Times" panose="02020603050405020304" pitchFamily="18" charset="0"/>
              <a:buNone/>
            </a:pPr>
            <a:endParaRPr lang="en-US" altLang="en-US" sz="4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76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A73B08FE-BB4D-456E-BCFC-60A4B2B4A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7640" y="1393031"/>
            <a:ext cx="7983141" cy="80367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12" dirty="0"/>
              <a:t>Trauma-Informed Services</a:t>
            </a:r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xmlns="" id="{B5EFA99D-C36C-427E-A610-0C4CD9C0E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922" y="1676549"/>
            <a:ext cx="184729" cy="37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1pPr>
            <a:lvl2pPr marL="742950" indent="-28575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2pPr>
            <a:lvl3pPr marL="11430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3pPr>
            <a:lvl4pPr marL="16002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4pPr>
            <a:lvl5pPr marL="20574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5pPr>
            <a:lvl6pPr marL="25146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6pPr>
            <a:lvl7pPr marL="29718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7pPr>
            <a:lvl8pPr marL="34290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8pPr>
            <a:lvl9pPr marL="38862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en-US" altLang="en-US" sz="1828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xmlns="" id="{C28CA402-9774-4CAA-BE78-1F423E6BC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656" y="2706641"/>
            <a:ext cx="6536531" cy="280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1pPr>
            <a:lvl2pPr marL="742950" indent="-28575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2pPr>
            <a:lvl3pPr marL="11430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3pPr>
            <a:lvl4pPr marL="16002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4pPr>
            <a:lvl5pPr marL="20574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5pPr>
            <a:lvl6pPr marL="25146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6pPr>
            <a:lvl7pPr marL="29718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7pPr>
            <a:lvl8pPr marL="34290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8pPr>
            <a:lvl9pPr marL="38862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9pPr>
          </a:lstStyle>
          <a:p>
            <a:pPr algn="l" eaLnBrk="1" hangingPunct="1"/>
            <a:r>
              <a:rPr lang="en-US" altLang="en-US" sz="1969" b="0" dirty="0" smtClean="0">
                <a:solidFill>
                  <a:schemeClr val="tx1"/>
                </a:solidFill>
              </a:rPr>
              <a:t>“</a:t>
            </a:r>
            <a:r>
              <a:rPr lang="en-US" altLang="en-US" sz="4400" b="0" dirty="0" smtClean="0">
                <a:solidFill>
                  <a:schemeClr val="tx1"/>
                </a:solidFill>
              </a:rPr>
              <a:t>At </a:t>
            </a:r>
            <a:r>
              <a:rPr lang="en-US" altLang="en-US" sz="4400" b="0" dirty="0">
                <a:solidFill>
                  <a:schemeClr val="tx1"/>
                </a:solidFill>
              </a:rPr>
              <a:t>minimum, trauma-informed services should endeavor to do no harm...” </a:t>
            </a: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xmlns="" id="{BCF0C090-1ED4-4DA0-A3F4-69E24DA9C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647" y="6200552"/>
            <a:ext cx="8239869" cy="77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1pPr>
            <a:lvl2pPr marL="742950" indent="-28575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2pPr>
            <a:lvl3pPr marL="11430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3pPr>
            <a:lvl4pPr marL="16002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4pPr>
            <a:lvl5pPr marL="20574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5pPr>
            <a:lvl6pPr marL="25146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6pPr>
            <a:lvl7pPr marL="29718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7pPr>
            <a:lvl8pPr marL="34290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8pPr>
            <a:lvl9pPr marL="38862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en-US" sz="984" b="0" dirty="0" err="1">
                <a:solidFill>
                  <a:schemeClr val="tx1"/>
                </a:solidFill>
              </a:rPr>
              <a:t>Jahn</a:t>
            </a:r>
            <a:r>
              <a:rPr lang="en-US" altLang="en-US" sz="984" b="0">
                <a:solidFill>
                  <a:schemeClr val="tx1"/>
                </a:solidFill>
              </a:rPr>
              <a:t> Moses, D., Glover Reed, B., Mazelis, R., &amp; D’Ambrosio, B. (2003). </a:t>
            </a:r>
            <a:r>
              <a:rPr lang="en-US" altLang="en-US" sz="984" b="0" i="1">
                <a:solidFill>
                  <a:schemeClr val="tx1"/>
                </a:solidFill>
              </a:rPr>
              <a:t>Creating trauma services for women with co-occurring disorders: Experiences from the  SAMHSA women with alcohol, drug abuse and mental health disorders who have histories of violence study</a:t>
            </a:r>
            <a:r>
              <a:rPr lang="en-US" altLang="en-US" sz="984" b="0">
                <a:solidFill>
                  <a:schemeClr val="tx1"/>
                </a:solidFill>
              </a:rPr>
              <a:t>. Delmar, NY: Policy Research Associates (Women and Violence Coordinating Center).</a:t>
            </a:r>
          </a:p>
          <a:p>
            <a:pPr eaLnBrk="1" hangingPunct="1"/>
            <a:endParaRPr lang="en-US" altLang="en-US" sz="984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61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E57A7ED8-32AF-4DD5-95AC-F91A76F54EA4}"/>
              </a:ext>
            </a:extLst>
          </p:cNvPr>
          <p:cNvGrpSpPr>
            <a:grpSpLocks/>
          </p:cNvGrpSpPr>
          <p:nvPr/>
        </p:nvGrpSpPr>
        <p:grpSpPr bwMode="auto">
          <a:xfrm>
            <a:off x="3734098" y="1447726"/>
            <a:ext cx="5105549" cy="4647902"/>
            <a:chOff x="1392" y="912"/>
            <a:chExt cx="3216" cy="2928"/>
          </a:xfrm>
        </p:grpSpPr>
        <p:sp>
          <p:nvSpPr>
            <p:cNvPr id="28682" name="Oval 3">
              <a:extLst>
                <a:ext uri="{FF2B5EF4-FFF2-40B4-BE49-F238E27FC236}">
                  <a16:creationId xmlns:a16="http://schemas.microsoft.com/office/drawing/2014/main" xmlns="" id="{D221C37D-490E-4AA4-8571-9C9290072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912"/>
              <a:ext cx="3216" cy="29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1pPr>
              <a:lvl2pPr marL="742950" indent="-28575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2pPr>
              <a:lvl3pPr marL="11430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3pPr>
              <a:lvl4pPr marL="16002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4pPr>
              <a:lvl5pPr marL="20574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9pPr>
            </a:lstStyle>
            <a:p>
              <a:pPr eaLnBrk="1" hangingPunct="1"/>
              <a:endParaRPr lang="en-US" altLang="en-US" sz="2531" dirty="0"/>
            </a:p>
          </p:txBody>
        </p:sp>
        <p:sp>
          <p:nvSpPr>
            <p:cNvPr id="28683" name="WordArt 4">
              <a:extLst>
                <a:ext uri="{FF2B5EF4-FFF2-40B4-BE49-F238E27FC236}">
                  <a16:creationId xmlns:a16="http://schemas.microsoft.com/office/drawing/2014/main" xmlns="" id="{3496D82C-C26B-43BA-B9FD-C2B94CCB8CA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00" y="1200"/>
              <a:ext cx="1164" cy="40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1266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</p:txBody>
        </p:sp>
      </p:grpSp>
      <p:sp>
        <p:nvSpPr>
          <p:cNvPr id="28675" name="Rectangle 5">
            <a:extLst>
              <a:ext uri="{FF2B5EF4-FFF2-40B4-BE49-F238E27FC236}">
                <a16:creationId xmlns:a16="http://schemas.microsoft.com/office/drawing/2014/main" xmlns="" id="{BEC9FBBB-EB8D-46F4-9492-58D39D6AA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7640" y="696516"/>
            <a:ext cx="7983141" cy="802556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en-US" sz="2812" dirty="0"/>
              <a:t>Transformation at Every Level</a:t>
            </a:r>
            <a:br>
              <a:rPr lang="en-US" altLang="en-US" sz="2812" dirty="0"/>
            </a:br>
            <a:r>
              <a:rPr lang="en-US" altLang="en-US" sz="2812" dirty="0"/>
              <a:t>(</a:t>
            </a:r>
            <a:r>
              <a:rPr lang="en-US" altLang="en-US" sz="2812" dirty="0" smtClean="0"/>
              <a:t>SAMHSA)</a:t>
            </a:r>
            <a:endParaRPr lang="en-US" altLang="en-US" sz="2812" dirty="0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xmlns="" id="{44234B9D-7254-46B2-9B25-6CD7133DC965}"/>
              </a:ext>
            </a:extLst>
          </p:cNvPr>
          <p:cNvGrpSpPr>
            <a:grpSpLocks/>
          </p:cNvGrpSpPr>
          <p:nvPr/>
        </p:nvGrpSpPr>
        <p:grpSpPr bwMode="auto">
          <a:xfrm>
            <a:off x="4800079" y="2286000"/>
            <a:ext cx="2896567" cy="2971354"/>
            <a:chOff x="2064" y="1440"/>
            <a:chExt cx="1824" cy="1872"/>
          </a:xfrm>
        </p:grpSpPr>
        <p:sp>
          <p:nvSpPr>
            <p:cNvPr id="28680" name="Oval 7">
              <a:extLst>
                <a:ext uri="{FF2B5EF4-FFF2-40B4-BE49-F238E27FC236}">
                  <a16:creationId xmlns:a16="http://schemas.microsoft.com/office/drawing/2014/main" xmlns="" id="{65CC9675-C762-45F1-90B1-D7CB8F9CC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440"/>
              <a:ext cx="1824" cy="187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1pPr>
              <a:lvl2pPr marL="742950" indent="-28575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2pPr>
              <a:lvl3pPr marL="11430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3pPr>
              <a:lvl4pPr marL="16002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4pPr>
              <a:lvl5pPr marL="20574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9pPr>
            </a:lstStyle>
            <a:p>
              <a:pPr eaLnBrk="1" hangingPunct="1"/>
              <a:endParaRPr lang="en-US" altLang="en-US" sz="2531"/>
            </a:p>
          </p:txBody>
        </p:sp>
        <p:sp>
          <p:nvSpPr>
            <p:cNvPr id="28681" name="WordArt 8">
              <a:extLst>
                <a:ext uri="{FF2B5EF4-FFF2-40B4-BE49-F238E27FC236}">
                  <a16:creationId xmlns:a16="http://schemas.microsoft.com/office/drawing/2014/main" xmlns="" id="{6673AA1A-A9EB-4358-B7F1-EFA3F422C1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52" y="1824"/>
              <a:ext cx="1296" cy="38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1406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Organization</a:t>
              </a: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xmlns="" id="{D26F82D1-A46A-4B06-B254-C7D89AFE7EBC}"/>
              </a:ext>
            </a:extLst>
          </p:cNvPr>
          <p:cNvGrpSpPr>
            <a:grpSpLocks/>
          </p:cNvGrpSpPr>
          <p:nvPr/>
        </p:nvGrpSpPr>
        <p:grpSpPr bwMode="auto">
          <a:xfrm>
            <a:off x="5562451" y="3124275"/>
            <a:ext cx="1447726" cy="1371823"/>
            <a:chOff x="2544" y="1968"/>
            <a:chExt cx="912" cy="864"/>
          </a:xfrm>
        </p:grpSpPr>
        <p:sp>
          <p:nvSpPr>
            <p:cNvPr id="28678" name="Oval 10">
              <a:extLst>
                <a:ext uri="{FF2B5EF4-FFF2-40B4-BE49-F238E27FC236}">
                  <a16:creationId xmlns:a16="http://schemas.microsoft.com/office/drawing/2014/main" xmlns="" id="{F1B0DE58-6046-41B8-8C18-43C9BB2CD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912" cy="8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1pPr>
              <a:lvl2pPr marL="742950" indent="-28575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2pPr>
              <a:lvl3pPr marL="11430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3pPr>
              <a:lvl4pPr marL="16002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4pPr>
              <a:lvl5pPr marL="2057400" indent="-228600" algn="ctr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9pPr>
            </a:lstStyle>
            <a:p>
              <a:pPr eaLnBrk="1" hangingPunct="1"/>
              <a:endParaRPr lang="en-US" altLang="en-US" sz="2531"/>
            </a:p>
          </p:txBody>
        </p:sp>
        <p:sp>
          <p:nvSpPr>
            <p:cNvPr id="28679" name="Text Box 11">
              <a:extLst>
                <a:ext uri="{FF2B5EF4-FFF2-40B4-BE49-F238E27FC236}">
                  <a16:creationId xmlns:a16="http://schemas.microsoft.com/office/drawing/2014/main" xmlns="" id="{9F094FDD-6541-4CE3-A5AC-1AD54DCE9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208"/>
              <a:ext cx="576" cy="2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9" tIns="45719" rIns="91439" bIns="45719">
              <a:spAutoFit/>
            </a:bodyPr>
            <a:lstStyle>
              <a:lvl1pPr algn="ctr" defTabSz="1300163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1pPr>
              <a:lvl2pPr marL="742950" indent="-285750" algn="ctr" defTabSz="1300163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2pPr>
              <a:lvl3pPr marL="1143000" indent="-228600" algn="ctr" defTabSz="1300163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3pPr>
              <a:lvl4pPr marL="1600200" indent="-228600" algn="ctr" defTabSz="1300163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4pPr>
              <a:lvl5pPr marL="2057400" indent="-228600" algn="ctr" defTabSz="1300163">
                <a:spcBef>
                  <a:spcPct val="50000"/>
                </a:spcBef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5pPr>
              <a:lvl6pPr marL="2514600" indent="-228600" algn="ctr" defTabSz="1300163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6pPr>
              <a:lvl7pPr marL="2971800" indent="-228600" algn="ctr" defTabSz="1300163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7pPr>
              <a:lvl8pPr marL="3429000" indent="-228600" algn="ctr" defTabSz="1300163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8pPr>
              <a:lvl9pPr marL="3886200" indent="-228600" algn="ctr" defTabSz="1300163" eaLnBrk="0" fontAlgn="base" hangingPunct="0">
                <a:spcBef>
                  <a:spcPct val="50000"/>
                </a:spcBef>
                <a:spcAft>
                  <a:spcPct val="0"/>
                </a:spcAft>
                <a:defRPr sz="3600" b="1">
                  <a:solidFill>
                    <a:schemeClr val="bg1"/>
                  </a:solidFill>
                  <a:latin typeface="Book Antiqua" panose="02040602050305030304" pitchFamily="18" charset="0"/>
                  <a:ea typeface="ヒラギノ角ゴ Pro W6" pitchFamily="112" charset="-128"/>
                </a:defRPr>
              </a:lvl9pPr>
            </a:lstStyle>
            <a:p>
              <a:pPr eaLnBrk="1" hangingPunct="1"/>
              <a:r>
                <a:rPr lang="en-US" altLang="en-US" sz="2391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7944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ENVIRONMENT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your program welcoming ? </a:t>
            </a:r>
          </a:p>
          <a:p>
            <a:endParaRPr lang="en-US" dirty="0" smtClean="0"/>
          </a:p>
          <a:p>
            <a:r>
              <a:rPr lang="en-US" dirty="0" smtClean="0"/>
              <a:t>Does it present as a safe space ?</a:t>
            </a:r>
          </a:p>
          <a:p>
            <a:endParaRPr lang="en-US" dirty="0"/>
          </a:p>
        </p:txBody>
      </p:sp>
      <p:pic>
        <p:nvPicPr>
          <p:cNvPr id="6" name="Content Placeholder 3" descr="A picture containing indoor, wall, floor&#10;&#10;Description generated with very high confidence">
            <a:extLst>
              <a:ext uri="{FF2B5EF4-FFF2-40B4-BE49-F238E27FC236}">
                <a16:creationId xmlns:a16="http://schemas.microsoft.com/office/drawing/2014/main" xmlns="" id="{E1B58682-917D-4E21-ADDE-FC1F5B2175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8118" y="2550176"/>
            <a:ext cx="3912426" cy="36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A054B5EF-69C1-4E89-B693-3A662FCAD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7640" y="750094"/>
            <a:ext cx="7983141" cy="390674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en-US" sz="2812"/>
              <a:t>Comparing Approaches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xmlns="" id="{509B6C0F-75FA-4123-83BA-5793CF3CD9E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979024" y="1163054"/>
            <a:ext cx="3646534" cy="5318428"/>
          </a:xfrm>
          <a:solidFill>
            <a:schemeClr val="bg1"/>
          </a:solidFill>
        </p:spPr>
        <p:txBody>
          <a:bodyPr/>
          <a:lstStyle/>
          <a:p>
            <a:pPr marL="194214" indent="-194214" algn="ctr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altLang="en-US" b="1" dirty="0">
                <a:latin typeface="Book Antiqua" panose="02040602050305030304" pitchFamily="18" charset="0"/>
              </a:rPr>
              <a:t>Trauma-informed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Problems/Symptoms are inter-related responses to or coping mechanisms to deal with trauma</a:t>
            </a:r>
            <a:r>
              <a:rPr lang="en-US" altLang="en-US" dirty="0" smtClean="0">
                <a:latin typeface="Book Antiqua" panose="02040602050305030304" pitchFamily="18" charset="0"/>
              </a:rPr>
              <a:t>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 smtClean="0">
                <a:latin typeface="Book Antiqua" panose="02040602050305030304" pitchFamily="18" charset="0"/>
              </a:rPr>
              <a:t>Shares </a:t>
            </a:r>
            <a:r>
              <a:rPr lang="en-US" altLang="en-US" sz="2400" dirty="0">
                <a:latin typeface="Book Antiqua" panose="02040602050305030304" pitchFamily="18" charset="0"/>
              </a:rPr>
              <a:t>power/Decreases hierarchy</a:t>
            </a:r>
            <a:r>
              <a:rPr lang="en-US" altLang="en-US" dirty="0" smtClean="0">
                <a:latin typeface="Book Antiqua" panose="02040602050305030304" pitchFamily="18" charset="0"/>
              </a:rPr>
              <a:t>.</a:t>
            </a:r>
          </a:p>
          <a:p>
            <a:pPr marL="0" indent="0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altLang="en-US" dirty="0" smtClean="0">
                <a:latin typeface="Book Antiqua" panose="02040602050305030304" pitchFamily="18" charset="0"/>
              </a:rPr>
              <a:t> </a:t>
            </a:r>
            <a:endParaRPr lang="en-US" altLang="en-US" dirty="0">
              <a:latin typeface="Book Antiqua" panose="02040602050305030304" pitchFamily="18" charset="0"/>
            </a:endParaRPr>
          </a:p>
          <a:p>
            <a:pPr marL="468534" lvl="1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 smtClean="0">
                <a:latin typeface="Book Antiqua" panose="02040602050305030304" pitchFamily="18" charset="0"/>
              </a:rPr>
              <a:t>Client behaviors are viewed as adaptations/ways to get needs met.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dirty="0">
              <a:latin typeface="Book Antiqua" panose="02040602050305030304" pitchFamily="18" charset="0"/>
            </a:endParaRP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dirty="0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xmlns="" id="{F0C71C6B-B488-411D-8D6C-465B9BBB8EC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80852" y="1205522"/>
            <a:ext cx="3750469" cy="5150197"/>
          </a:xfrm>
          <a:solidFill>
            <a:schemeClr val="bg1"/>
          </a:solidFill>
        </p:spPr>
        <p:txBody>
          <a:bodyPr vert="horz" lIns="0" tIns="45720" rIns="0" bIns="45720" rtlCol="0">
            <a:normAutofit/>
          </a:bodyPr>
          <a:lstStyle/>
          <a:p>
            <a:pPr marL="194214" indent="-194214" algn="ctr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altLang="en-US" b="1" dirty="0">
                <a:latin typeface="Book Antiqua" panose="02040602050305030304" pitchFamily="18" charset="0"/>
              </a:rPr>
              <a:t>Traditional Approaches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Problems/Symptoms are discrete and separate.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dirty="0">
              <a:latin typeface="Book Antiqua" panose="02040602050305030304" pitchFamily="18" charset="0"/>
            </a:endParaRP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800" dirty="0" smtClean="0">
                <a:latin typeface="Book Antiqua" panose="02040602050305030304" pitchFamily="18" charset="0"/>
              </a:rPr>
              <a:t>Hierarchical.</a:t>
            </a:r>
            <a:endParaRPr lang="en-US" altLang="en-US" sz="2800" dirty="0">
              <a:latin typeface="Book Antiqua" panose="02040602050305030304" pitchFamily="18" charset="0"/>
            </a:endParaRP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dirty="0">
              <a:latin typeface="Book Antiqua" panose="02040602050305030304" pitchFamily="18" charset="0"/>
            </a:endParaRP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Client behavior is viewed as “manipulative” or “working the system.” 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dirty="0">
              <a:latin typeface="Book Antiqua" panose="02040602050305030304" pitchFamily="18" charset="0"/>
            </a:endParaRP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A185F141-9D0D-40CF-B134-18DD27C3C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178" y="6583413"/>
            <a:ext cx="2454548" cy="30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1pPr>
            <a:lvl2pPr marL="742950" indent="-28575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2pPr>
            <a:lvl3pPr marL="11430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3pPr>
            <a:lvl4pPr marL="16002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4pPr>
            <a:lvl5pPr marL="20574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5pPr>
            <a:lvl6pPr marL="25146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6pPr>
            <a:lvl7pPr marL="29718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7pPr>
            <a:lvl8pPr marL="34290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8pPr>
            <a:lvl9pPr marL="38862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9pPr>
          </a:lstStyle>
          <a:p>
            <a:pPr algn="l"/>
            <a:r>
              <a:rPr lang="en-US" altLang="en-US" sz="1406" b="0" dirty="0">
                <a:solidFill>
                  <a:schemeClr val="tx1"/>
                </a:solidFill>
              </a:rPr>
              <a:t>Adapted from L. Prescott</a:t>
            </a:r>
          </a:p>
        </p:txBody>
      </p:sp>
      <p:sp>
        <p:nvSpPr>
          <p:cNvPr id="30726" name="Line 9">
            <a:extLst>
              <a:ext uri="{FF2B5EF4-FFF2-40B4-BE49-F238E27FC236}">
                <a16:creationId xmlns:a16="http://schemas.microsoft.com/office/drawing/2014/main" xmlns="" id="{A04D34C0-C152-469D-B888-11786811C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339453"/>
            <a:ext cx="0" cy="466129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66" dirty="0"/>
          </a:p>
        </p:txBody>
      </p:sp>
    </p:spTree>
    <p:extLst>
      <p:ext uri="{BB962C8B-B14F-4D97-AF65-F5344CB8AC3E}">
        <p14:creationId xmlns:p14="http://schemas.microsoft.com/office/powerpoint/2010/main" val="3750246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B2C81A4D-0A81-46E5-B5BF-304FF42C1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7640" y="750094"/>
            <a:ext cx="7983141" cy="42862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en-US" sz="2812" dirty="0"/>
              <a:t>Comparing Approaches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EF4AE9D1-8810-4241-BBBF-1F14E2325F8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42422" y="1339453"/>
            <a:ext cx="4040684" cy="519707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194214" indent="-194214" algn="ctr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altLang="en-US" b="1" dirty="0">
                <a:latin typeface="Book Antiqua" panose="02040602050305030304" pitchFamily="18" charset="0"/>
              </a:rPr>
              <a:t>Trauma-informed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dirty="0" smtClean="0">
                <a:latin typeface="Book Antiqua" panose="02040602050305030304" pitchFamily="18" charset="0"/>
              </a:rPr>
              <a:t>Homeless families are active experts and partners with service providers.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dirty="0" smtClean="0">
                <a:latin typeface="Book Antiqua" panose="02040602050305030304" pitchFamily="18" charset="0"/>
              </a:rPr>
              <a:t>Primary goals are defined by homeless families and focus on recovery, self-efficacy, and healing.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dirty="0" smtClean="0">
                <a:latin typeface="Book Antiqua" panose="02040602050305030304" pitchFamily="18" charset="0"/>
              </a:rPr>
              <a:t>Proactive – preventing further crisis and avoiding </a:t>
            </a:r>
            <a:r>
              <a:rPr lang="en-US" altLang="en-US" sz="2200" dirty="0" smtClean="0">
                <a:latin typeface="Book Antiqua" panose="02040602050305030304" pitchFamily="18" charset="0"/>
              </a:rPr>
              <a:t>retraumatization</a:t>
            </a:r>
            <a:r>
              <a:rPr lang="en-US" altLang="en-US" sz="2200" dirty="0" smtClean="0">
                <a:latin typeface="Book Antiqua" panose="02040602050305030304" pitchFamily="18" charset="0"/>
              </a:rPr>
              <a:t>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dirty="0" smtClean="0">
                <a:latin typeface="Book Antiqua" panose="02040602050305030304" pitchFamily="18" charset="0"/>
              </a:rPr>
              <a:t>Understands </a:t>
            </a:r>
            <a:r>
              <a:rPr lang="en-US" altLang="en-US" sz="2200" dirty="0">
                <a:latin typeface="Book Antiqua" panose="02040602050305030304" pitchFamily="18" charset="0"/>
              </a:rPr>
              <a:t>providing choice, autonomy and control is central to healing.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xmlns="" id="{BA13C015-F499-4904-9737-22F6D0CF36C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131219" y="1339453"/>
            <a:ext cx="3849812" cy="5197078"/>
          </a:xfrm>
          <a:solidFill>
            <a:schemeClr val="bg1"/>
          </a:solidFill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194214" indent="-194214" algn="ctr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altLang="en-US" b="1" dirty="0">
                <a:latin typeface="Book Antiqua" panose="02040602050305030304" pitchFamily="18" charset="0"/>
              </a:rPr>
              <a:t>Traditional Approaches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People providing shelter and services are the experts.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altLang="en-US" sz="2400" dirty="0">
              <a:latin typeface="Book Antiqua" panose="02040602050305030304" pitchFamily="18" charset="0"/>
            </a:endParaRP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Primary goals are defined by service providers and focus on symptom reduction.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Reactive – services and symptoms are crisis driven and focused on minimizing liability.</a:t>
            </a:r>
          </a:p>
          <a:p>
            <a:pPr marL="194214" indent="-194214" defTabSz="716582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400" dirty="0">
                <a:latin typeface="Book Antiqua" panose="02040602050305030304" pitchFamily="18" charset="0"/>
              </a:rPr>
              <a:t>Sees clients as broken, vulnerable and needing protection from themselves.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xmlns="" id="{8E9BB04D-195B-4627-8764-AB06D5475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97" y="6583413"/>
            <a:ext cx="2453432" cy="30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1pPr>
            <a:lvl2pPr marL="742950" indent="-28575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2pPr>
            <a:lvl3pPr marL="11430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3pPr>
            <a:lvl4pPr marL="16002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4pPr>
            <a:lvl5pPr marL="2057400" indent="-228600" algn="ctr" defTabSz="1300163">
              <a:spcBef>
                <a:spcPct val="50000"/>
              </a:spcBef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5pPr>
            <a:lvl6pPr marL="25146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6pPr>
            <a:lvl7pPr marL="29718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7pPr>
            <a:lvl8pPr marL="34290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8pPr>
            <a:lvl9pPr marL="3886200" indent="-228600" algn="ctr" defTabSz="1300163" eaLnBrk="0" fontAlgn="base" hangingPunct="0">
              <a:spcBef>
                <a:spcPct val="5000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Book Antiqua" panose="02040602050305030304" pitchFamily="18" charset="0"/>
                <a:ea typeface="ヒラギノ角ゴ Pro W6" pitchFamily="112" charset="-128"/>
              </a:defRPr>
            </a:lvl9pPr>
          </a:lstStyle>
          <a:p>
            <a:pPr algn="l"/>
            <a:r>
              <a:rPr lang="en-US" altLang="en-US" sz="1406" b="0" dirty="0">
                <a:solidFill>
                  <a:schemeClr val="tx1"/>
                </a:solidFill>
              </a:rPr>
              <a:t>Adapted from </a:t>
            </a:r>
            <a:r>
              <a:rPr lang="en-US" altLang="en-US" sz="1406" b="0" dirty="0" err="1">
                <a:solidFill>
                  <a:schemeClr val="tx1"/>
                </a:solidFill>
              </a:rPr>
              <a:t>L.Prescott</a:t>
            </a:r>
            <a:endParaRPr lang="en-US" altLang="en-US" sz="1406" b="0" dirty="0">
              <a:solidFill>
                <a:schemeClr val="tx1"/>
              </a:solidFill>
            </a:endParaRPr>
          </a:p>
        </p:txBody>
      </p:sp>
      <p:sp>
        <p:nvSpPr>
          <p:cNvPr id="32774" name="Line 7">
            <a:extLst>
              <a:ext uri="{FF2B5EF4-FFF2-40B4-BE49-F238E27FC236}">
                <a16:creationId xmlns:a16="http://schemas.microsoft.com/office/drawing/2014/main" xmlns="" id="{DF5FB5C1-B503-4ABF-8FDE-59A9A0EF65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844" y="1339453"/>
            <a:ext cx="53578" cy="4822031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2205270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3723</TotalTime>
  <Words>888</Words>
  <Application>Microsoft Office PowerPoint</Application>
  <PresentationFormat>Widescreen</PresentationFormat>
  <Paragraphs>165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Book Antiqua</vt:lpstr>
      <vt:lpstr>Calibri</vt:lpstr>
      <vt:lpstr>Century Gothic</vt:lpstr>
      <vt:lpstr>Times</vt:lpstr>
      <vt:lpstr>Wingdings 3</vt:lpstr>
      <vt:lpstr>ヒラギノ角ゴ Pro W6</vt:lpstr>
      <vt:lpstr>Savon</vt:lpstr>
      <vt:lpstr>Taking out all the stops  Arlene Hackbarth, LCPC   </vt:lpstr>
      <vt:lpstr> learning objectives</vt:lpstr>
      <vt:lpstr>Part 1- using trauma -informed principles to change culture </vt:lpstr>
      <vt:lpstr>Difficulties Encountered Within Systems of Care</vt:lpstr>
      <vt:lpstr>Trauma-Informed Services</vt:lpstr>
      <vt:lpstr>Transformation at Every Level (SAMHSA)</vt:lpstr>
      <vt:lpstr>THE ENVIRONMENT </vt:lpstr>
      <vt:lpstr>Comparing Approaches</vt:lpstr>
      <vt:lpstr>Comparing Approaches</vt:lpstr>
      <vt:lpstr>The moment a person walks in the door </vt:lpstr>
      <vt:lpstr>  Support Client Control, Choice &amp; Autonomy </vt:lpstr>
      <vt:lpstr>How do we give a voice?</vt:lpstr>
      <vt:lpstr>Giving a voice </vt:lpstr>
      <vt:lpstr> surveys </vt:lpstr>
      <vt:lpstr>committees</vt:lpstr>
      <vt:lpstr>GREIVANCE PROCEDURE   </vt:lpstr>
      <vt:lpstr>Part 2: expanding experiences TO PROMOTE EMPOWERMENT AND HEALING  </vt:lpstr>
      <vt:lpstr>FORMAL DINNER </vt:lpstr>
      <vt:lpstr>“WE WANT THE CHANCE  TO DRESS UP” </vt:lpstr>
      <vt:lpstr> “where there are no corners”</vt:lpstr>
      <vt:lpstr>PowerPoint Presentation</vt:lpstr>
      <vt:lpstr>Fishing: teaches self reliance and  bestows patience </vt:lpstr>
      <vt:lpstr>PowerPoint Presentation</vt:lpstr>
      <vt:lpstr>Experiences that inspire </vt:lpstr>
      <vt:lpstr>Classes at the Baltimore Station- Inspired by the residents  </vt:lpstr>
      <vt:lpstr>Classes to lower levels of depression, stress, and anxiety </vt:lpstr>
      <vt:lpstr>Classes that assist with daily living </vt:lpstr>
      <vt:lpstr>Work therapy </vt:lpstr>
      <vt:lpstr>Part 3 : Interventions to help  persons who are homeless  regain purpose and value </vt:lpstr>
      <vt:lpstr> Reinforcing value </vt:lpstr>
      <vt:lpstr>Gratitude</vt:lpstr>
      <vt:lpstr>Tashi Deley: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out all the stops</dc:title>
  <dc:creator>Jon Hackbarth</dc:creator>
  <cp:lastModifiedBy>Arlene Hackbarth</cp:lastModifiedBy>
  <cp:revision>51</cp:revision>
  <cp:lastPrinted>2018-05-29T19:19:09Z</cp:lastPrinted>
  <dcterms:created xsi:type="dcterms:W3CDTF">2018-05-20T21:57:32Z</dcterms:created>
  <dcterms:modified xsi:type="dcterms:W3CDTF">2018-05-30T03:46:24Z</dcterms:modified>
</cp:coreProperties>
</file>